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07" r:id="rId6"/>
    <p:sldId id="312" r:id="rId7"/>
    <p:sldId id="260" r:id="rId8"/>
    <p:sldId id="261" r:id="rId9"/>
    <p:sldId id="283" r:id="rId10"/>
    <p:sldId id="290" r:id="rId11"/>
    <p:sldId id="292" r:id="rId12"/>
    <p:sldId id="300" r:id="rId13"/>
    <p:sldId id="305" r:id="rId14"/>
    <p:sldId id="301" r:id="rId15"/>
    <p:sldId id="303" r:id="rId16"/>
    <p:sldId id="304" r:id="rId17"/>
    <p:sldId id="313" r:id="rId18"/>
    <p:sldId id="309" r:id="rId19"/>
    <p:sldId id="308" r:id="rId20"/>
    <p:sldId id="310" r:id="rId21"/>
    <p:sldId id="264" r:id="rId22"/>
    <p:sldId id="314" r:id="rId23"/>
    <p:sldId id="266" r:id="rId24"/>
    <p:sldId id="284" r:id="rId25"/>
    <p:sldId id="315" r:id="rId26"/>
    <p:sldId id="319" r:id="rId27"/>
    <p:sldId id="321" r:id="rId28"/>
    <p:sldId id="318" r:id="rId29"/>
    <p:sldId id="316" r:id="rId30"/>
    <p:sldId id="325" r:id="rId31"/>
    <p:sldId id="324" r:id="rId32"/>
    <p:sldId id="323" r:id="rId33"/>
    <p:sldId id="326" r:id="rId34"/>
    <p:sldId id="322" r:id="rId35"/>
    <p:sldId id="317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360"/>
    <a:srgbClr val="63B7C6"/>
    <a:srgbClr val="10335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BUZZ-R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Smart Shelves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Monelli Filippo</a:t>
            </a:r>
          </a:p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Rosati Gabriele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5783-0D0B-4B04-891D-CB0BBD161F9A}"/>
              </a:ext>
            </a:extLst>
          </p:cNvPr>
          <p:cNvSpPr txBox="1"/>
          <p:nvPr/>
        </p:nvSpPr>
        <p:spPr>
          <a:xfrm>
            <a:off x="7655560" y="1720530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Cooperazione 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nelle vendite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64E1A-DEFD-403C-A7C3-4D88A83E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74" y="2684073"/>
            <a:ext cx="2719052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4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5783-0D0B-4B04-891D-CB0BBD161F9A}"/>
              </a:ext>
            </a:extLst>
          </p:cNvPr>
          <p:cNvSpPr txBox="1"/>
          <p:nvPr/>
        </p:nvSpPr>
        <p:spPr>
          <a:xfrm>
            <a:off x="7655560" y="1720530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Cooperazione 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nelle vendite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1515-051D-450E-BF21-8499533E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74" y="2684073"/>
            <a:ext cx="2719052" cy="536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69886-3C41-4AC5-A16C-B10B22A13A49}"/>
              </a:ext>
            </a:extLst>
          </p:cNvPr>
          <p:cNvSpPr txBox="1"/>
          <p:nvPr/>
        </p:nvSpPr>
        <p:spPr>
          <a:xfrm>
            <a:off x="7643622" y="3757906"/>
            <a:ext cx="213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Previsioni future</a:t>
            </a:r>
          </a:p>
        </p:txBody>
      </p:sp>
    </p:spTree>
    <p:extLst>
      <p:ext uri="{BB962C8B-B14F-4D97-AF65-F5344CB8AC3E}">
        <p14:creationId xmlns:p14="http://schemas.microsoft.com/office/powerpoint/2010/main" val="365852335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5783-0D0B-4B04-891D-CB0BBD161F9A}"/>
              </a:ext>
            </a:extLst>
          </p:cNvPr>
          <p:cNvSpPr txBox="1"/>
          <p:nvPr/>
        </p:nvSpPr>
        <p:spPr>
          <a:xfrm>
            <a:off x="7655560" y="1720530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Cooperazione 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nelle vendite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1515-051D-450E-BF21-8499533E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74" y="2684073"/>
            <a:ext cx="2719052" cy="536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69886-3C41-4AC5-A16C-B10B22A13A49}"/>
              </a:ext>
            </a:extLst>
          </p:cNvPr>
          <p:cNvSpPr txBox="1"/>
          <p:nvPr/>
        </p:nvSpPr>
        <p:spPr>
          <a:xfrm>
            <a:off x="7643622" y="3757906"/>
            <a:ext cx="213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Previsioni future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2080C-7EE7-4899-97A6-08391AAA7D1F}"/>
              </a:ext>
            </a:extLst>
          </p:cNvPr>
          <p:cNvSpPr txBox="1"/>
          <p:nvPr/>
        </p:nvSpPr>
        <p:spPr>
          <a:xfrm>
            <a:off x="7646924" y="4744720"/>
            <a:ext cx="2380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Notifiche ai clienti</a:t>
            </a:r>
          </a:p>
        </p:txBody>
      </p:sp>
    </p:spTree>
    <p:extLst>
      <p:ext uri="{BB962C8B-B14F-4D97-AF65-F5344CB8AC3E}">
        <p14:creationId xmlns:p14="http://schemas.microsoft.com/office/powerpoint/2010/main" val="289634935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5783-0D0B-4B04-891D-CB0BBD161F9A}"/>
              </a:ext>
            </a:extLst>
          </p:cNvPr>
          <p:cNvSpPr txBox="1"/>
          <p:nvPr/>
        </p:nvSpPr>
        <p:spPr>
          <a:xfrm>
            <a:off x="7655560" y="1720530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Cooperazione 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nelle vendite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1515-051D-450E-BF21-8499533E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74" y="2684073"/>
            <a:ext cx="2719052" cy="536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69886-3C41-4AC5-A16C-B10B22A13A49}"/>
              </a:ext>
            </a:extLst>
          </p:cNvPr>
          <p:cNvSpPr txBox="1"/>
          <p:nvPr/>
        </p:nvSpPr>
        <p:spPr>
          <a:xfrm>
            <a:off x="7643622" y="3757906"/>
            <a:ext cx="213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Previsioni future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2080C-7EE7-4899-97A6-08391AAA7D1F}"/>
              </a:ext>
            </a:extLst>
          </p:cNvPr>
          <p:cNvSpPr txBox="1"/>
          <p:nvPr/>
        </p:nvSpPr>
        <p:spPr>
          <a:xfrm>
            <a:off x="7646924" y="4744720"/>
            <a:ext cx="2380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Notifiche ai clienti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1CB8D-A208-46FA-9CAE-562DBD8EF9EA}"/>
              </a:ext>
            </a:extLst>
          </p:cNvPr>
          <p:cNvSpPr txBox="1"/>
          <p:nvPr/>
        </p:nvSpPr>
        <p:spPr>
          <a:xfrm>
            <a:off x="7636764" y="5550039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Programmazione rifornimenti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41F71-EC11-444B-ACC9-D8AA9880DD1B}"/>
              </a:ext>
            </a:extLst>
          </p:cNvPr>
          <p:cNvSpPr txBox="1"/>
          <p:nvPr/>
        </p:nvSpPr>
        <p:spPr>
          <a:xfrm>
            <a:off x="1261533" y="4377267"/>
            <a:ext cx="525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In sintesi: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 aggiunge una tecnologia allo scaffale in modo tale che gli sconti e i prezzi dei prodotti siano definiti in modo più efficace in base a:</a:t>
            </a:r>
          </a:p>
          <a:p>
            <a:endParaRPr lang="it-IT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Affinità scelte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Oggetti rimasti sullo scaffale</a:t>
            </a:r>
          </a:p>
        </p:txBody>
      </p:sp>
    </p:spTree>
    <p:extLst>
      <p:ext uri="{BB962C8B-B14F-4D97-AF65-F5344CB8AC3E}">
        <p14:creationId xmlns:p14="http://schemas.microsoft.com/office/powerpoint/2010/main" val="395858846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18" y="177800"/>
            <a:ext cx="7781544" cy="859055"/>
          </a:xfrm>
        </p:spPr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Placeholder 30" descr="Magnifying glass">
            <a:extLst>
              <a:ext uri="{FF2B5EF4-FFF2-40B4-BE49-F238E27FC236}">
                <a16:creationId xmlns:a16="http://schemas.microsoft.com/office/drawing/2014/main" id="{76C7EF0A-993B-4F8D-B2A7-D5CB06A2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79103" y="2836638"/>
            <a:ext cx="1259505" cy="1259505"/>
          </a:xfrm>
          <a:prstGeom prst="ellipse">
            <a:avLst/>
          </a:prstGeom>
        </p:spPr>
      </p:pic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CAC3E528-4AD7-4C41-ACA7-4207A40E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4836495" y="2836638"/>
            <a:ext cx="1259505" cy="125950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82167-1982-4D26-B08E-8167DEADF8A7}"/>
              </a:ext>
            </a:extLst>
          </p:cNvPr>
          <p:cNvSpPr txBox="1"/>
          <p:nvPr/>
        </p:nvSpPr>
        <p:spPr>
          <a:xfrm>
            <a:off x="4233418" y="3281724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it-IT" dirty="0"/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528024C-2840-4ADF-B6BF-E5AC929B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6793887" y="2780607"/>
            <a:ext cx="1259505" cy="125950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1B2280-3993-4E4B-81F6-A66803E6C54E}"/>
              </a:ext>
            </a:extLst>
          </p:cNvPr>
          <p:cNvSpPr txBox="1"/>
          <p:nvPr/>
        </p:nvSpPr>
        <p:spPr>
          <a:xfrm>
            <a:off x="4781322" y="4227928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Architettura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2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0"/>
              </a:schemeClr>
            </a:gs>
            <a:gs pos="74000">
              <a:schemeClr val="accent2">
                <a:lumMod val="40000"/>
                <a:lumOff val="60000"/>
              </a:schemeClr>
            </a:gs>
            <a:gs pos="30000">
              <a:srgbClr val="34667E"/>
            </a:gs>
            <a:gs pos="83000">
              <a:schemeClr val="accent2">
                <a:lumMod val="60000"/>
                <a:lumOff val="40000"/>
              </a:schemeClr>
            </a:gs>
            <a:gs pos="95750">
              <a:srgbClr val="4994B0"/>
            </a:gs>
            <a:gs pos="85000">
              <a:schemeClr val="accent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60" y="168804"/>
            <a:ext cx="11214100" cy="535531"/>
          </a:xfrm>
        </p:spPr>
        <p:txBody>
          <a:bodyPr wrap="square" anchor="t">
            <a:noAutofit/>
          </a:bodyPr>
          <a:lstStyle/>
          <a:p>
            <a:r>
              <a:rPr lang="en-US" sz="4400" dirty="0"/>
              <a:t>ARCHITETTURA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7A6AA-E81D-480B-8DE2-9855BE25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3" y="1942535"/>
            <a:ext cx="5184437" cy="3201391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5B5170-90AB-442B-B974-095C556AE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9826" y="1942535"/>
            <a:ext cx="5184775" cy="3134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29D966-9D93-4B0E-BCC7-E0D2B78072A7}"/>
              </a:ext>
            </a:extLst>
          </p:cNvPr>
          <p:cNvCxnSpPr>
            <a:cxnSpLocks/>
          </p:cNvCxnSpPr>
          <p:nvPr/>
        </p:nvCxnSpPr>
        <p:spPr>
          <a:xfrm>
            <a:off x="5972175" y="1422400"/>
            <a:ext cx="0" cy="507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F9BF80-C227-474F-8258-FC40991254B8}"/>
              </a:ext>
            </a:extLst>
          </p:cNvPr>
          <p:cNvSpPr txBox="1"/>
          <p:nvPr/>
        </p:nvSpPr>
        <p:spPr>
          <a:xfrm>
            <a:off x="2363928" y="6315075"/>
            <a:ext cx="313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Prototipale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2EC2D-67BF-4C54-9B7C-4D7CBC7E5318}"/>
              </a:ext>
            </a:extLst>
          </p:cNvPr>
          <p:cNvSpPr txBox="1"/>
          <p:nvPr/>
        </p:nvSpPr>
        <p:spPr>
          <a:xfrm>
            <a:off x="8121074" y="6315074"/>
            <a:ext cx="313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Ideale</a:t>
            </a:r>
          </a:p>
        </p:txBody>
      </p:sp>
    </p:spTree>
    <p:extLst>
      <p:ext uri="{BB962C8B-B14F-4D97-AF65-F5344CB8AC3E}">
        <p14:creationId xmlns:p14="http://schemas.microsoft.com/office/powerpoint/2010/main" val="192350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A8C8-F1DF-49DD-AECB-5F268708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0D1FCC-F627-4DA9-A1CF-16D83C79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91" y="1244065"/>
            <a:ext cx="7781544" cy="8590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Microcontrollore e fotoresistenze per rilevare gli oggetti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A45B1-7F2D-4519-9B00-61553E49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050" y="0"/>
            <a:ext cx="4356950" cy="68580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17C58A7-6F77-4AEB-9996-6867FB4447A6}"/>
              </a:ext>
            </a:extLst>
          </p:cNvPr>
          <p:cNvSpPr txBox="1">
            <a:spLocks/>
          </p:cNvSpPr>
          <p:nvPr/>
        </p:nvSpPr>
        <p:spPr>
          <a:xfrm>
            <a:off x="528291" y="1673592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3 LED (rosso, giallo,verde) per mostrare il livello di riempimento 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93898CE-C5D4-40A1-9FD4-0CD9D8938D68}"/>
              </a:ext>
            </a:extLst>
          </p:cNvPr>
          <p:cNvSpPr txBox="1">
            <a:spLocks/>
          </p:cNvSpPr>
          <p:nvPr/>
        </p:nvSpPr>
        <p:spPr>
          <a:xfrm>
            <a:off x="528291" y="2129496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Dispaly per mostrare il prezzo attuale e il numero di oggetti rimasti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5B127E2-AFAC-4373-942D-7A19C61B0B76}"/>
              </a:ext>
            </a:extLst>
          </p:cNvPr>
          <p:cNvSpPr txBox="1">
            <a:spLocks/>
          </p:cNvSpPr>
          <p:nvPr/>
        </p:nvSpPr>
        <p:spPr>
          <a:xfrm>
            <a:off x="2699991" y="777239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Scaffale e prodotti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D1016B6-0F09-46C6-A26B-D77E168F4E3D}"/>
              </a:ext>
            </a:extLst>
          </p:cNvPr>
          <p:cNvSpPr txBox="1">
            <a:spLocks/>
          </p:cNvSpPr>
          <p:nvPr/>
        </p:nvSpPr>
        <p:spPr>
          <a:xfrm>
            <a:off x="528291" y="4247146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Collegamento wireless tra scaffale e Bridge nell’architettura finale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0DB614C-B423-4814-AB38-8FFAFD524F9C}"/>
              </a:ext>
            </a:extLst>
          </p:cNvPr>
          <p:cNvSpPr txBox="1">
            <a:spLocks/>
          </p:cNvSpPr>
          <p:nvPr/>
        </p:nvSpPr>
        <p:spPr>
          <a:xfrm>
            <a:off x="528291" y="3429000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Gli scaffali di un mercante si collegano al Bridge della sua bancarella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A4BC2DD-2321-4938-A6A5-813ADD06D99D}"/>
              </a:ext>
            </a:extLst>
          </p:cNvPr>
          <p:cNvSpPr txBox="1">
            <a:spLocks/>
          </p:cNvSpPr>
          <p:nvPr/>
        </p:nvSpPr>
        <p:spPr>
          <a:xfrm>
            <a:off x="528291" y="3817619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 ogni bancarella ci sarà un Bridge 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599DC40-9DC2-4600-A205-E8C17343AFF8}"/>
              </a:ext>
            </a:extLst>
          </p:cNvPr>
          <p:cNvSpPr txBox="1">
            <a:spLocks/>
          </p:cNvSpPr>
          <p:nvPr/>
        </p:nvSpPr>
        <p:spPr>
          <a:xfrm>
            <a:off x="528291" y="4635765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Il Bridge raccoglie i dati riguardanti il numero di oggetti e </a:t>
            </a:r>
          </a:p>
          <a:p>
            <a:r>
              <a:rPr lang="it-IT" sz="1600" dirty="0"/>
              <a:t>     li invia al server tramite protocollo HTTP</a:t>
            </a:r>
            <a:br>
              <a:rPr lang="it-IT" sz="1600" dirty="0"/>
            </a:br>
            <a:r>
              <a:rPr lang="it-IT" sz="1600" dirty="0"/>
              <a:t>     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2579B1E-93AC-4CC2-9402-EAA946EC8D08}"/>
              </a:ext>
            </a:extLst>
          </p:cNvPr>
          <p:cNvSpPr txBox="1">
            <a:spLocks/>
          </p:cNvSpPr>
          <p:nvPr/>
        </p:nvSpPr>
        <p:spPr>
          <a:xfrm>
            <a:off x="528291" y="5296520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Il Bridge interroga il Server per chiedere il prezzo </a:t>
            </a:r>
          </a:p>
          <a:p>
            <a:r>
              <a:rPr lang="it-IT" sz="1600" dirty="0"/>
              <a:t>	del prodotto di uno scaffale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BFF03-5F31-445D-A435-14D379FEEA42}"/>
              </a:ext>
            </a:extLst>
          </p:cNvPr>
          <p:cNvSpPr txBox="1"/>
          <p:nvPr/>
        </p:nvSpPr>
        <p:spPr>
          <a:xfrm flipH="1">
            <a:off x="3130154" y="203136"/>
            <a:ext cx="371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SCAFFALE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2240B-FE6B-4CBC-AE3F-3BF69286579B}"/>
              </a:ext>
            </a:extLst>
          </p:cNvPr>
          <p:cNvSpPr txBox="1"/>
          <p:nvPr/>
        </p:nvSpPr>
        <p:spPr>
          <a:xfrm>
            <a:off x="3270739" y="2901319"/>
            <a:ext cx="2620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BRIDGE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1E1F564-0216-44CE-B24A-3748D764500C}"/>
              </a:ext>
            </a:extLst>
          </p:cNvPr>
          <p:cNvSpPr txBox="1">
            <a:spLocks/>
          </p:cNvSpPr>
          <p:nvPr/>
        </p:nvSpPr>
        <p:spPr>
          <a:xfrm>
            <a:off x="528291" y="5802831"/>
            <a:ext cx="778154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Dopo aver ottenuto dal Server il prezzo in pacchetto Json, </a:t>
            </a:r>
          </a:p>
          <a:p>
            <a:r>
              <a:rPr lang="it-IT" sz="1600" dirty="0"/>
              <a:t>     ricava le informazioni e le invia al microcontrollore</a:t>
            </a:r>
            <a:br>
              <a:rPr lang="it-IT" sz="1600" dirty="0"/>
            </a:b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321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A8C8-F1DF-49DD-AECB-5F268708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86B45-E817-427A-A3A8-874A40AA664F}"/>
              </a:ext>
            </a:extLst>
          </p:cNvPr>
          <p:cNvSpPr txBox="1"/>
          <p:nvPr/>
        </p:nvSpPr>
        <p:spPr>
          <a:xfrm flipH="1">
            <a:off x="5152917" y="297905"/>
            <a:ext cx="371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5B8B1-731B-48E3-B492-0082F2BCA10B}"/>
              </a:ext>
            </a:extLst>
          </p:cNvPr>
          <p:cNvSpPr txBox="1"/>
          <p:nvPr/>
        </p:nvSpPr>
        <p:spPr>
          <a:xfrm>
            <a:off x="1881644" y="1493142"/>
            <a:ext cx="658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Il server gestisce tutte le richieste che provengono dai Bridge delle bancarelle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0C614-0F1D-4690-9CAD-A9F343677A38}"/>
              </a:ext>
            </a:extLst>
          </p:cNvPr>
          <p:cNvSpPr txBox="1"/>
          <p:nvPr/>
        </p:nvSpPr>
        <p:spPr>
          <a:xfrm>
            <a:off x="1881644" y="2125664"/>
            <a:ext cx="658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Salva tutti i dati raccolti (registrazione utenti, scaffali con prezzi e numero oggetti)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DFDAC-2C7F-4EEF-9558-F9803ECC2B15}"/>
              </a:ext>
            </a:extLst>
          </p:cNvPr>
          <p:cNvSpPr txBox="1"/>
          <p:nvPr/>
        </p:nvSpPr>
        <p:spPr>
          <a:xfrm>
            <a:off x="2307568" y="3188902"/>
            <a:ext cx="658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Comunica con il mercante, il quale dal browser può osservare   lo stato dei suoi scaffali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A0D54-9E31-4BF4-AF87-3C7DF4EA2DEC}"/>
              </a:ext>
            </a:extLst>
          </p:cNvPr>
          <p:cNvSpPr txBox="1"/>
          <p:nvPr/>
        </p:nvSpPr>
        <p:spPr>
          <a:xfrm>
            <a:off x="1881644" y="2789852"/>
            <a:ext cx="183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Comunica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F24CFE-7350-4EB9-95CF-1F1F33EEBD9E}"/>
              </a:ext>
            </a:extLst>
          </p:cNvPr>
          <p:cNvSpPr txBox="1"/>
          <p:nvPr/>
        </p:nvSpPr>
        <p:spPr>
          <a:xfrm>
            <a:off x="2286443" y="3827041"/>
            <a:ext cx="6585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Comunica con i clienti tramite server Telegram il quale a sua volta invia a questi ultimi gli sconti attivi o le informazioni utili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5D14D-19F6-4B5E-87A6-CB35A55EB0B4}"/>
              </a:ext>
            </a:extLst>
          </p:cNvPr>
          <p:cNvSpPr txBox="1"/>
          <p:nvPr/>
        </p:nvSpPr>
        <p:spPr>
          <a:xfrm>
            <a:off x="1881644" y="4734295"/>
            <a:ext cx="658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Risponde al Bridge inviando i prezzi aggiornati sulla base degli oggetti rimasti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92C7E4-519E-49F5-9EBB-2FB14C537DB8}"/>
              </a:ext>
            </a:extLst>
          </p:cNvPr>
          <p:cNvSpPr txBox="1"/>
          <p:nvPr/>
        </p:nvSpPr>
        <p:spPr>
          <a:xfrm>
            <a:off x="1860153" y="5445920"/>
            <a:ext cx="6585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Prevede l’andamento delle vendite usando l’intelligenza artificiale e mostra informazioni generali su vendite e rifornimenti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AB353-AB28-4DB2-BF44-29C4459EE820}"/>
              </a:ext>
            </a:extLst>
          </p:cNvPr>
          <p:cNvSpPr txBox="1"/>
          <p:nvPr/>
        </p:nvSpPr>
        <p:spPr>
          <a:xfrm>
            <a:off x="1881644" y="1067535"/>
            <a:ext cx="658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</a:rPr>
              <a:t>E’ unico all’interno della fiera</a:t>
            </a:r>
          </a:p>
        </p:txBody>
      </p:sp>
    </p:spTree>
    <p:extLst>
      <p:ext uri="{BB962C8B-B14F-4D97-AF65-F5344CB8AC3E}">
        <p14:creationId xmlns:p14="http://schemas.microsoft.com/office/powerpoint/2010/main" val="110784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389" y="3298529"/>
            <a:ext cx="4708856" cy="1726141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Riceve tramite app Telegram presente sullo smartphone i messaggi inviati dal server Telegram attravero FairBot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Può inviare una richiesta (tramite comando da app) per sapere se ci sono promozioni o per avere informazioni sullo stato dei prodotti e sulla loro posizione nella fiera</a:t>
            </a:r>
            <a:endParaRPr lang="en-US" sz="16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Nell’architettura finale il client Telegram è sostituito dall’ app </a:t>
            </a: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multipiattaforma</a:t>
            </a: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 </a:t>
            </a:r>
            <a:endParaRPr lang="en-US" sz="16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3A817-84A7-4D4A-9684-D49F99C3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83" y="478637"/>
            <a:ext cx="11214100" cy="535531"/>
          </a:xfrm>
        </p:spPr>
        <p:txBody>
          <a:bodyPr/>
          <a:lstStyle/>
          <a:p>
            <a:r>
              <a:rPr lang="it-IT" dirty="0"/>
              <a:t>Sistema di comunicazione di Buzz-R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2D11C9-88BB-409F-90F5-4236F829AE27}"/>
              </a:ext>
            </a:extLst>
          </p:cNvPr>
          <p:cNvCxnSpPr>
            <a:cxnSpLocks/>
          </p:cNvCxnSpPr>
          <p:nvPr/>
        </p:nvCxnSpPr>
        <p:spPr>
          <a:xfrm flipH="1">
            <a:off x="5942090" y="1388546"/>
            <a:ext cx="1" cy="468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042DE4-B73C-46D0-82AB-B5CB144096B2}"/>
              </a:ext>
            </a:extLst>
          </p:cNvPr>
          <p:cNvSpPr txBox="1"/>
          <p:nvPr/>
        </p:nvSpPr>
        <p:spPr>
          <a:xfrm>
            <a:off x="2073244" y="6297582"/>
            <a:ext cx="222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Cliente</a:t>
            </a:r>
            <a:r>
              <a:rPr lang="it-I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E2486-F81C-4CEB-8E0F-C5AF6022FCF0}"/>
              </a:ext>
            </a:extLst>
          </p:cNvPr>
          <p:cNvSpPr txBox="1"/>
          <p:nvPr/>
        </p:nvSpPr>
        <p:spPr>
          <a:xfrm>
            <a:off x="8110396" y="6315689"/>
            <a:ext cx="222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Mercante</a:t>
            </a:r>
            <a:r>
              <a:rPr lang="it-IT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06871-B142-4CB9-BF73-4BC519164B85}"/>
              </a:ext>
            </a:extLst>
          </p:cNvPr>
          <p:cNvSpPr txBox="1"/>
          <p:nvPr/>
        </p:nvSpPr>
        <p:spPr>
          <a:xfrm>
            <a:off x="5931527" y="1338762"/>
            <a:ext cx="63282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w Cen MT" panose="020B0602020104020603" pitchFamily="34" charset="0"/>
              </a:rPr>
              <a:t> </a:t>
            </a: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Comunica con il server HTTP tramite pagina Web (sfruttando internet)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it-IT" sz="1600" b="0" i="0" u="none" strike="noStrike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Visualizza e monitora i dati riguardanti lo stato attuale degli scaffali in suo possesso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Visualizza un grafico con previsioni di vendite future, un   grafico che mostra i rifornimenti e i grafici delle vendite dei prodotti affini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 Effettua nuovi ordini per il magazzino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  <a:t> A</a:t>
            </a: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ggiorna gli sconti, le soglie e le informazioni sulla sua  bancarella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it-IT" sz="1600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Gestisce le associazioni tra scaffali cooperanti (affinità)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Ha accesso a studi e suggerimenti per agevolare la scelta dei prodotti affini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FC8B17-51AC-4CFE-80DD-EDE619C1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81" y="1382858"/>
            <a:ext cx="3578302" cy="1736262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653EFB69-6FDD-456B-B2D6-1562B0E4BA5E}"/>
              </a:ext>
            </a:extLst>
          </p:cNvPr>
          <p:cNvSpPr/>
          <p:nvPr/>
        </p:nvSpPr>
        <p:spPr>
          <a:xfrm rot="10800000">
            <a:off x="2512694" y="5914963"/>
            <a:ext cx="164004" cy="462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99612-93E5-469D-8DEA-F52E5A61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06" y="5895355"/>
            <a:ext cx="20118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18" y="177800"/>
            <a:ext cx="7781544" cy="859055"/>
          </a:xfrm>
        </p:spPr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Placeholder 30" descr="Magnifying glass">
            <a:extLst>
              <a:ext uri="{FF2B5EF4-FFF2-40B4-BE49-F238E27FC236}">
                <a16:creationId xmlns:a16="http://schemas.microsoft.com/office/drawing/2014/main" id="{76C7EF0A-993B-4F8D-B2A7-D5CB06A2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79103" y="2836638"/>
            <a:ext cx="1259505" cy="1259505"/>
          </a:xfrm>
          <a:prstGeom prst="ellipse">
            <a:avLst/>
          </a:prstGeom>
        </p:spPr>
      </p:pic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CAC3E528-4AD7-4C41-ACA7-4207A40E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4836495" y="2836638"/>
            <a:ext cx="1259505" cy="125950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82167-1982-4D26-B08E-8167DEADF8A7}"/>
              </a:ext>
            </a:extLst>
          </p:cNvPr>
          <p:cNvSpPr txBox="1"/>
          <p:nvPr/>
        </p:nvSpPr>
        <p:spPr>
          <a:xfrm>
            <a:off x="4233418" y="3281724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it-IT" dirty="0"/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528024C-2840-4ADF-B6BF-E5AC929B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6793887" y="2780607"/>
            <a:ext cx="1259505" cy="1259505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399770-5EA9-44FD-A119-688C2E58BB99}"/>
              </a:ext>
            </a:extLst>
          </p:cNvPr>
          <p:cNvSpPr txBox="1"/>
          <p:nvPr/>
        </p:nvSpPr>
        <p:spPr>
          <a:xfrm>
            <a:off x="6793887" y="4221730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Specifiche</a:t>
            </a:r>
          </a:p>
        </p:txBody>
      </p:sp>
    </p:spTree>
    <p:extLst>
      <p:ext uri="{BB962C8B-B14F-4D97-AF65-F5344CB8AC3E}">
        <p14:creationId xmlns:p14="http://schemas.microsoft.com/office/powerpoint/2010/main" val="28479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18" y="177800"/>
            <a:ext cx="7781544" cy="859055"/>
          </a:xfrm>
        </p:spPr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30" descr="Magnifying glass">
            <a:extLst>
              <a:ext uri="{FF2B5EF4-FFF2-40B4-BE49-F238E27FC236}">
                <a16:creationId xmlns:a16="http://schemas.microsoft.com/office/drawing/2014/main" id="{76C7EF0A-993B-4F8D-B2A7-D5CB06A2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79103" y="2836638"/>
            <a:ext cx="1259505" cy="1259505"/>
          </a:xfrm>
          <a:prstGeom prst="ellipse">
            <a:avLst/>
          </a:prstGeom>
        </p:spPr>
      </p:pic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CAC3E528-4AD7-4C41-ACA7-4207A40E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4836495" y="2836638"/>
            <a:ext cx="1259505" cy="125950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82167-1982-4D26-B08E-8167DEADF8A7}"/>
              </a:ext>
            </a:extLst>
          </p:cNvPr>
          <p:cNvSpPr txBox="1"/>
          <p:nvPr/>
        </p:nvSpPr>
        <p:spPr>
          <a:xfrm>
            <a:off x="4233418" y="3281724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it-IT" dirty="0"/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528024C-2840-4ADF-B6BF-E5AC929B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6793887" y="2780607"/>
            <a:ext cx="1259505" cy="1259505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399770-5EA9-44FD-A119-688C2E58BB99}"/>
              </a:ext>
            </a:extLst>
          </p:cNvPr>
          <p:cNvSpPr txBox="1"/>
          <p:nvPr/>
        </p:nvSpPr>
        <p:spPr>
          <a:xfrm>
            <a:off x="6793887" y="4221730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Specifiche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B2280-3993-4E4B-81F6-A66803E6C54E}"/>
              </a:ext>
            </a:extLst>
          </p:cNvPr>
          <p:cNvSpPr txBox="1"/>
          <p:nvPr/>
        </p:nvSpPr>
        <p:spPr>
          <a:xfrm>
            <a:off x="4781322" y="4227928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Architettura</a:t>
            </a:r>
            <a:r>
              <a:rPr lang="it-IT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A28A6-9C4A-4062-A4BF-92935DBF8700}"/>
              </a:ext>
            </a:extLst>
          </p:cNvPr>
          <p:cNvSpPr txBox="1"/>
          <p:nvPr/>
        </p:nvSpPr>
        <p:spPr>
          <a:xfrm>
            <a:off x="2984551" y="4221730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Progetto</a:t>
            </a:r>
          </a:p>
        </p:txBody>
      </p:sp>
    </p:spTree>
    <p:extLst>
      <p:ext uri="{BB962C8B-B14F-4D97-AF65-F5344CB8AC3E}">
        <p14:creationId xmlns:p14="http://schemas.microsoft.com/office/powerpoint/2010/main" val="200805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Schema del </a:t>
            </a:r>
            <a:r>
              <a:rPr lang="en-US" dirty="0" err="1"/>
              <a:t>circuito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877BA8-BAF5-4964-8F06-BDA56158A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41" y="2575179"/>
            <a:ext cx="3941449" cy="4579079"/>
          </a:xfrm>
        </p:spPr>
        <p:txBody>
          <a:bodyPr/>
          <a:lstStyle/>
          <a:p>
            <a:pPr algn="l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  <a:latin typeface="+mj-lt"/>
              </a:rPr>
              <a:t>Il 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circuito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</a:rPr>
              <a:t>si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</a:rPr>
              <a:t>compone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di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+mj-lt"/>
              </a:rPr>
              <a:t>:</a:t>
            </a: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Microcontrollore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 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tipo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 Arduino Uno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 3 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fotoresistenze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 per 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monitorare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 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assenza</a:t>
            </a: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/</a:t>
            </a:r>
            <a:r>
              <a:rPr lang="en-US" sz="1600" b="0" i="0" u="none" strike="noStrike" dirty="0" err="1">
                <a:solidFill>
                  <a:srgbClr val="FFFFFF"/>
                </a:solidFill>
                <a:effectLst/>
                <a:latin typeface="+mj-lt"/>
              </a:rPr>
              <a:t>presenza</a:t>
            </a:r>
            <a:endParaRPr lang="en-US" sz="1600" b="0" i="0" u="none" strike="noStrike" dirty="0">
              <a:solidFill>
                <a:srgbClr val="FFFFFF"/>
              </a:solidFill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+mj-lt"/>
              </a:rPr>
              <a:t> 3 Led 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 Un display LCD per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mostrare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il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prezzo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numero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di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oggetti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sullo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scaffale</a:t>
            </a:r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 Driver di </a:t>
            </a:r>
            <a:r>
              <a:rPr lang="en-US" sz="1600" dirty="0" err="1">
                <a:solidFill>
                  <a:srgbClr val="FFFFFF"/>
                </a:solidFill>
                <a:latin typeface="+mj-lt"/>
              </a:rPr>
              <a:t>pilotaggio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 del display </a:t>
            </a:r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8D5BDE0-6F6D-40BF-A0DD-1612F52DF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781"/>
          <a:stretch/>
        </p:blipFill>
        <p:spPr>
          <a:xfrm>
            <a:off x="3964290" y="1444649"/>
            <a:ext cx="7694310" cy="4579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FSM-Finite state machine</a:t>
            </a:r>
          </a:p>
        </p:txBody>
      </p:sp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19AEAA04-4840-FB41-B910-5F3570D85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825679"/>
              </p:ext>
            </p:extLst>
          </p:nvPr>
        </p:nvGraphicFramePr>
        <p:xfrm>
          <a:off x="1250950" y="1712075"/>
          <a:ext cx="96901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96A1FB5-D550-45C7-946C-9FAE3F8A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78" y="1285057"/>
            <a:ext cx="6858607" cy="48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483862"/>
            <a:ext cx="11214100" cy="535531"/>
          </a:xfrm>
        </p:spPr>
        <p:txBody>
          <a:bodyPr/>
          <a:lstStyle/>
          <a:p>
            <a:r>
              <a:rPr lang="en-US" dirty="0" err="1"/>
              <a:t>Sensori</a:t>
            </a:r>
            <a:r>
              <a:rPr lang="en-US" dirty="0"/>
              <a:t> e </a:t>
            </a:r>
            <a:r>
              <a:rPr lang="en-US" dirty="0" err="1"/>
              <a:t>attuatori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BE55921-BEF6-4EFE-8610-DC86E39C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51" y="2190967"/>
            <a:ext cx="3510005" cy="180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C3D51-1AE2-4C5C-B887-A484AABC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01" y="2185747"/>
            <a:ext cx="2255452" cy="1804362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09FB53-0420-498A-822F-903DF563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767" y="2015463"/>
            <a:ext cx="3003326" cy="2252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235C93-0720-48D0-B02E-8CDAAAC68F9B}"/>
              </a:ext>
            </a:extLst>
          </p:cNvPr>
          <p:cNvSpPr txBox="1"/>
          <p:nvPr/>
        </p:nvSpPr>
        <p:spPr>
          <a:xfrm>
            <a:off x="9709265" y="1646131"/>
            <a:ext cx="200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Display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412D0-14D4-4D5C-A35D-7F80234A8D2B}"/>
              </a:ext>
            </a:extLst>
          </p:cNvPr>
          <p:cNvSpPr txBox="1"/>
          <p:nvPr/>
        </p:nvSpPr>
        <p:spPr>
          <a:xfrm>
            <a:off x="1591762" y="1626237"/>
            <a:ext cx="200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Fotoresistenza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FF113-BFA5-4073-9112-D84A975FCB92}"/>
              </a:ext>
            </a:extLst>
          </p:cNvPr>
          <p:cNvSpPr txBox="1"/>
          <p:nvPr/>
        </p:nvSpPr>
        <p:spPr>
          <a:xfrm>
            <a:off x="5284754" y="1626237"/>
            <a:ext cx="200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Led</a:t>
            </a:r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9948C9-E9B8-46BA-B8DF-C62F71265AA4}"/>
              </a:ext>
            </a:extLst>
          </p:cNvPr>
          <p:cNvCxnSpPr/>
          <p:nvPr/>
        </p:nvCxnSpPr>
        <p:spPr>
          <a:xfrm>
            <a:off x="4012809" y="2106776"/>
            <a:ext cx="0" cy="1962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626607-53D0-4785-8627-6E5D98A65A90}"/>
              </a:ext>
            </a:extLst>
          </p:cNvPr>
          <p:cNvCxnSpPr>
            <a:cxnSpLocks/>
          </p:cNvCxnSpPr>
          <p:nvPr/>
        </p:nvCxnSpPr>
        <p:spPr>
          <a:xfrm>
            <a:off x="7327481" y="2131964"/>
            <a:ext cx="0" cy="191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06FD8E-933C-46E5-BF4F-EC75696BED87}"/>
              </a:ext>
            </a:extLst>
          </p:cNvPr>
          <p:cNvSpPr txBox="1"/>
          <p:nvPr/>
        </p:nvSpPr>
        <p:spPr>
          <a:xfrm>
            <a:off x="620676" y="4180287"/>
            <a:ext cx="355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Sensore analogico a resistenza variabile, 3 pin (VCC, GND, segnale)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B6517-293F-4265-AFF5-8B701B7F70BB}"/>
              </a:ext>
            </a:extLst>
          </p:cNvPr>
          <p:cNvSpPr txBox="1"/>
          <p:nvPr/>
        </p:nvSpPr>
        <p:spPr>
          <a:xfrm>
            <a:off x="4543704" y="4192767"/>
            <a:ext cx="26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Uso di 3 led (rosso, giallo, verde) con resistenza da 220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BAB7B-489D-4A49-8898-086C4BEF1C6F}"/>
              </a:ext>
            </a:extLst>
          </p:cNvPr>
          <p:cNvSpPr txBox="1"/>
          <p:nvPr/>
        </p:nvSpPr>
        <p:spPr>
          <a:xfrm>
            <a:off x="8327256" y="4205247"/>
            <a:ext cx="3262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Display LCD 16x2 caselle pilotato tramite adattatore di interfaccia seriale per LCD</a:t>
            </a:r>
          </a:p>
        </p:txBody>
      </p:sp>
    </p:spTree>
    <p:extLst>
      <p:ext uri="{BB962C8B-B14F-4D97-AF65-F5344CB8AC3E}">
        <p14:creationId xmlns:p14="http://schemas.microsoft.com/office/powerpoint/2010/main" val="212766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2A15-BE0E-4873-941C-EA7B27B9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Bridge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C73D00-99EA-4C68-B0C3-98DF647F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414E0-45DB-4629-B541-A9D1F6FD20BB}"/>
              </a:ext>
            </a:extLst>
          </p:cNvPr>
          <p:cNvSpPr txBox="1"/>
          <p:nvPr/>
        </p:nvSpPr>
        <p:spPr>
          <a:xfrm>
            <a:off x="224692" y="2020307"/>
            <a:ext cx="62711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Linguaggio utilizzato: Python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Legge il pacchetto in arrivo dall’ Arduino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Estrae l’ID dello scaffale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/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Estrae 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il n°di oggetti presenti nello scaffale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La lettura è effettuata tramite porta seriale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Comunicazione </a:t>
            </a:r>
            <a:r>
              <a:rPr lang="it-IT" sz="2000" b="0" i="0" u="none" strike="noStrike">
                <a:solidFill>
                  <a:schemeClr val="bg1"/>
                </a:solidFill>
                <a:effectLst/>
                <a:latin typeface="+mj-lt"/>
              </a:rPr>
              <a:t>seriale asincrona </a:t>
            </a:r>
            <a:endParaRPr lang="it-IT" sz="20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3D5B4-3401-4DFE-9229-1EF70DA73A72}"/>
              </a:ext>
            </a:extLst>
          </p:cNvPr>
          <p:cNvSpPr txBox="1"/>
          <p:nvPr/>
        </p:nvSpPr>
        <p:spPr>
          <a:xfrm>
            <a:off x="6416674" y="789201"/>
            <a:ext cx="60974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Frequenza 9600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Esegue una richiesta HTTP di tipo POST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​ per la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scrittura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dei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dati</a:t>
            </a: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Esegue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la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richiesta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dei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dati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relativi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al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prezzo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tramite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GET</a:t>
            </a: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Utilizzo della libreria requests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+mj-lt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it-IT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+mj-lt"/>
              </a:rPr>
              <a:t> Invio i dati all’endpoint /</a:t>
            </a:r>
            <a:r>
              <a:rPr lang="it-IT" sz="2000" dirty="0">
                <a:solidFill>
                  <a:schemeClr val="bg1"/>
                </a:solidFill>
                <a:latin typeface="+mj-lt"/>
              </a:rPr>
              <a:t>shelf_status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it-IT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+mj-lt"/>
              </a:rPr>
              <a:t> Richiesta dei dati all’endpoint tramite /check_shelf</a:t>
            </a:r>
            <a:endParaRPr lang="it-IT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416A2-EBEF-4E57-A418-242A53CEC1E7}"/>
              </a:ext>
            </a:extLst>
          </p:cNvPr>
          <p:cNvSpPr txBox="1"/>
          <p:nvPr/>
        </p:nvSpPr>
        <p:spPr>
          <a:xfrm>
            <a:off x="109575" y="6310868"/>
            <a:ext cx="84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132857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ECCA-D19D-4CE9-AE59-7EA96EFC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Codifica pacchetti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C4088-C0C4-4B0F-B88C-5A65660A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9181EC-E769-4609-8B58-7FBC8F64F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192468"/>
              </p:ext>
            </p:extLst>
          </p:nvPr>
        </p:nvGraphicFramePr>
        <p:xfrm>
          <a:off x="2823308" y="1501166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08993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7502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52276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342722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943985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9497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Id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410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/>
                        <a:t>Byte di start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 Bytes di 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Byte di stato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Byte di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967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1054F7-C243-4534-889F-925351751A58}"/>
              </a:ext>
            </a:extLst>
          </p:cNvPr>
          <p:cNvSpPr txBox="1"/>
          <p:nvPr/>
        </p:nvSpPr>
        <p:spPr>
          <a:xfrm>
            <a:off x="334108" y="1632720"/>
            <a:ext cx="1434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+mj-lt"/>
              </a:rPr>
              <a:t>Da Arduino al Bridge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09DAC3-2219-4610-A21E-D895F876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030588"/>
              </p:ext>
            </p:extLst>
          </p:nvPr>
        </p:nvGraphicFramePr>
        <p:xfrm>
          <a:off x="2823308" y="276659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484">
                  <a:extLst>
                    <a:ext uri="{9D8B030D-6E8A-4147-A177-3AD203B41FA5}">
                      <a16:colId xmlns:a16="http://schemas.microsoft.com/office/drawing/2014/main" val="3115126826"/>
                    </a:ext>
                  </a:extLst>
                </a:gridCol>
                <a:gridCol w="4084516">
                  <a:extLst>
                    <a:ext uri="{9D8B030D-6E8A-4147-A177-3AD203B41FA5}">
                      <a16:colId xmlns:a16="http://schemas.microsoft.com/office/drawing/2014/main" val="3599135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0317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Json package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8734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6F9572-E504-4B02-B995-6AD7ACE69DD7}"/>
              </a:ext>
            </a:extLst>
          </p:cNvPr>
          <p:cNvSpPr txBox="1"/>
          <p:nvPr/>
        </p:nvSpPr>
        <p:spPr>
          <a:xfrm>
            <a:off x="334108" y="2787162"/>
            <a:ext cx="1434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+mj-lt"/>
              </a:rPr>
              <a:t>Da Bridge a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4DC85-1BE4-4AF1-86C1-9E2E6AF31B0D}"/>
              </a:ext>
            </a:extLst>
          </p:cNvPr>
          <p:cNvSpPr txBox="1"/>
          <p:nvPr/>
        </p:nvSpPr>
        <p:spPr>
          <a:xfrm>
            <a:off x="334107" y="4053254"/>
            <a:ext cx="2259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+mj-lt"/>
              </a:rPr>
              <a:t>Da server a Bridge (dopo richiesta effettuata dal Bridge)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7AF5269-DACE-4E41-8A61-111FCFA61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52788"/>
              </p:ext>
            </p:extLst>
          </p:nvPr>
        </p:nvGraphicFramePr>
        <p:xfrm>
          <a:off x="2823308" y="40753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669656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92401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2014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Json package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9421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77DA18D-1E55-4683-8C59-D6F29FCCC324}"/>
              </a:ext>
            </a:extLst>
          </p:cNvPr>
          <p:cNvSpPr txBox="1"/>
          <p:nvPr/>
        </p:nvSpPr>
        <p:spPr>
          <a:xfrm>
            <a:off x="139239" y="629840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377939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0D35-ED21-44EA-BC15-E980B470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9FA09-B18A-4045-9AB8-2E6BD6E6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F2749-E2B7-4241-8C37-7A704033B68B}"/>
              </a:ext>
            </a:extLst>
          </p:cNvPr>
          <p:cNvSpPr txBox="1"/>
          <p:nvPr/>
        </p:nvSpPr>
        <p:spPr>
          <a:xfrm>
            <a:off x="542925" y="1619273"/>
            <a:ext cx="60974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Linguaggi utilizzati: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Python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HTML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Due servizi attivi: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Applicazione Flask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  <a:endParaRPr lang="it-IT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Gestione del bot Telegram</a:t>
            </a:r>
          </a:p>
          <a:p>
            <a:pPr lvl="1" fontAlgn="base"/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Programmazione multithreading</a:t>
            </a:r>
            <a:endParaRPr lang="en-US" sz="24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B6504E-1941-4440-AD04-FFC952AAE145}"/>
              </a:ext>
            </a:extLst>
          </p:cNvPr>
          <p:cNvCxnSpPr/>
          <p:nvPr/>
        </p:nvCxnSpPr>
        <p:spPr>
          <a:xfrm>
            <a:off x="6096000" y="1477108"/>
            <a:ext cx="0" cy="473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6B13C8-2A49-4AC4-BD5B-2424ADD3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385" y="2048601"/>
            <a:ext cx="4522205" cy="3446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52CC18-7CAD-4FAA-809B-99FDEF3F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73" y="2352441"/>
            <a:ext cx="1097564" cy="737328"/>
          </a:xfrm>
          <a:prstGeom prst="rect">
            <a:avLst/>
          </a:prstGeom>
        </p:spPr>
      </p:pic>
      <p:pic>
        <p:nvPicPr>
          <p:cNvPr id="10" name="Picture 9" descr="Website&#10;&#10;Description automatically generated with low confidence">
            <a:extLst>
              <a:ext uri="{FF2B5EF4-FFF2-40B4-BE49-F238E27FC236}">
                <a16:creationId xmlns:a16="http://schemas.microsoft.com/office/drawing/2014/main" id="{F2D01816-F3D6-4469-AFC9-5FCE4BF6D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109" y="2352441"/>
            <a:ext cx="1310806" cy="73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03E0F-7922-42E0-A448-6A5031CA25F7}"/>
              </a:ext>
            </a:extLst>
          </p:cNvPr>
          <p:cNvSpPr txBox="1"/>
          <p:nvPr/>
        </p:nvSpPr>
        <p:spPr>
          <a:xfrm>
            <a:off x="116378" y="6310868"/>
            <a:ext cx="101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376546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17C1-213B-4646-9EC5-24B37FF2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 e app Telegram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9B901-BEB7-4987-8A21-320EF81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D2C2D-0D1A-4382-8330-DA00A7D8C94C}"/>
              </a:ext>
            </a:extLst>
          </p:cNvPr>
          <p:cNvSpPr txBox="1"/>
          <p:nvPr/>
        </p:nvSpPr>
        <p:spPr>
          <a:xfrm>
            <a:off x="556953" y="1358693"/>
            <a:ext cx="1138012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+mj-lt"/>
              </a:rPr>
              <a:t>Dashboard:​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Web-App​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      Pagine HTML principali:​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Accesso: login, logout e registrazione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Home: permette di visualizzare le informazioni sui propri scaffali, di aggiornare i prezzi e di rifornire il magazzino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Gestione scaffali: consente di scegliere e modificare le affinità dei propri scaffali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Suggerimenti: riporta consigli e studi che aiutano nell’effettuare gli accoppiamenti tra prodotti​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Statistiche: permette di visualizzare andamenti futuri di vendita e di consultare grafici che fanno un quadro 				generale delle vendite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Contatti: informazioni sulla fiera </a:t>
            </a: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+mj-lt"/>
              </a:rPr>
              <a:t>App Telegram:​</a:t>
            </a:r>
          </a:p>
          <a:p>
            <a:endParaRPr lang="it-IT" sz="1400" dirty="0">
              <a:solidFill>
                <a:schemeClr val="bg1"/>
              </a:solidFill>
              <a:latin typeface="+mj-lt"/>
            </a:endParaRPr>
          </a:p>
          <a:p>
            <a:r>
              <a:rPr lang="it-IT" sz="1400" dirty="0">
                <a:solidFill>
                  <a:schemeClr val="bg1"/>
                </a:solidFill>
                <a:latin typeface="+mj-lt"/>
              </a:rPr>
              <a:t>	Tramite telegram i clienti vengono a conoscenza delle promozioni, dello stato degli scaffali e di informazioni utili sui mercanti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210B568-8A0B-4CBD-B711-C844E352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1" y="5499307"/>
            <a:ext cx="700693" cy="7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89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6A21-EE7A-4E32-AE12-676419C7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Funzioni per l’interazione Bridge-Server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5E78-5F40-48BA-A551-EDA045C6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615A5EE-2567-4D23-AF4E-CB254561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4" y="1701615"/>
            <a:ext cx="6830378" cy="9050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5B64A8A-0F35-40D7-95B7-3DF94068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4" y="4912575"/>
            <a:ext cx="4534533" cy="647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54070-A189-4A27-9E2D-C7CB437A4738}"/>
              </a:ext>
            </a:extLst>
          </p:cNvPr>
          <p:cNvSpPr txBox="1"/>
          <p:nvPr/>
        </p:nvSpPr>
        <p:spPr>
          <a:xfrm>
            <a:off x="694592" y="2716823"/>
            <a:ext cx="1075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Metodo utilizzato dal bridge per richiedere al Server il prezzo dell’oggetto sulla base del suoo ID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C941656-7AD5-4014-A7C7-DD7F33C3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4" y="3229775"/>
            <a:ext cx="5693543" cy="1315006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D3CD1FB-ADB2-41D5-9F4F-2BB61985C1A1}"/>
              </a:ext>
            </a:extLst>
          </p:cNvPr>
          <p:cNvCxnSpPr>
            <a:cxnSpLocks/>
          </p:cNvCxnSpPr>
          <p:nvPr/>
        </p:nvCxnSpPr>
        <p:spPr>
          <a:xfrm rot="10800000">
            <a:off x="7570177" y="2013439"/>
            <a:ext cx="861646" cy="703385"/>
          </a:xfrm>
          <a:prstGeom prst="curvedConnector3">
            <a:avLst>
              <a:gd name="adj1" fmla="val 510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0AD614-F0CB-4CA4-9A29-A2CE931B52C8}"/>
              </a:ext>
            </a:extLst>
          </p:cNvPr>
          <p:cNvSpPr txBox="1"/>
          <p:nvPr/>
        </p:nvSpPr>
        <p:spPr>
          <a:xfrm>
            <a:off x="6805246" y="3429000"/>
            <a:ext cx="3877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Il prezzo dell’oggetto viene definito in base alla soglia scelta dal venditore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98DF2-6769-406B-A043-6F6D3290BCBA}"/>
              </a:ext>
            </a:extLst>
          </p:cNvPr>
          <p:cNvSpPr txBox="1"/>
          <p:nvPr/>
        </p:nvSpPr>
        <p:spPr>
          <a:xfrm>
            <a:off x="694592" y="5743493"/>
            <a:ext cx="101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Metodo utilizzato dal Bridge per inviare al Server i dati relativi al numero di oggetti sullo scaffale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E25B76D-869A-4148-BF80-2C772CA56417}"/>
              </a:ext>
            </a:extLst>
          </p:cNvPr>
          <p:cNvCxnSpPr>
            <a:stCxn id="15" idx="0"/>
            <a:endCxn id="7" idx="3"/>
          </p:cNvCxnSpPr>
          <p:nvPr/>
        </p:nvCxnSpPr>
        <p:spPr>
          <a:xfrm rot="16200000" flipV="1">
            <a:off x="5202744" y="5200464"/>
            <a:ext cx="507023" cy="5790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7C2BA0-10FA-43FC-8393-929C7D58B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" y="6250727"/>
            <a:ext cx="95105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0AC1-F8A3-40AB-846C-A9452A6A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Server-dataset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7551D-1608-4D63-BA02-E32C42E4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3E04-486A-4166-BDB3-0A8EA3E74244}"/>
              </a:ext>
            </a:extLst>
          </p:cNvPr>
          <p:cNvSpPr txBox="1"/>
          <p:nvPr/>
        </p:nvSpPr>
        <p:spPr>
          <a:xfrm>
            <a:off x="444500" y="2502327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Nel prototipo i file CSV svolgono il ruolo </a:t>
            </a:r>
          </a:p>
          <a:p>
            <a:r>
              <a:rPr lang="it-IT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del database nell’applicazione ideale.</a:t>
            </a:r>
          </a:p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5840C-F2F9-4B1B-B0C5-BB2AAB436B04}"/>
              </a:ext>
            </a:extLst>
          </p:cNvPr>
          <p:cNvSpPr txBox="1"/>
          <p:nvPr/>
        </p:nvSpPr>
        <p:spPr>
          <a:xfrm>
            <a:off x="444500" y="342565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Gestiti tramite la libreria Pandas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D7304-3E64-4CDB-80CC-09F61E42579F}"/>
              </a:ext>
            </a:extLst>
          </p:cNvPr>
          <p:cNvSpPr txBox="1"/>
          <p:nvPr/>
        </p:nvSpPr>
        <p:spPr>
          <a:xfrm>
            <a:off x="4910992" y="1394332"/>
            <a:ext cx="609746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3 dataset principali: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2" fontAlgn="base">
              <a:buFont typeface="+mj-lt"/>
              <a:buAutoNum type="arabicPeriod"/>
            </a:pP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DATA.CSV</a:t>
            </a:r>
          </a:p>
          <a:p>
            <a:pPr lvl="1" fontAlgn="base"/>
            <a:endParaRPr lang="it-IT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Registra i dati provenienti dagli scaffali ogni volta che si verifica un cambiamento del numero di oggetti</a:t>
            </a:r>
          </a:p>
          <a:p>
            <a:pPr lvl="2" fontAlgn="base"/>
            <a:endParaRPr lang="it-IT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2. 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PRODUCT_SHELVES.CSV</a:t>
            </a:r>
          </a:p>
          <a:p>
            <a:pPr lvl="2" fontAlgn="base"/>
            <a:endParaRPr lang="it-IT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Salva le informazioni relative al singolo scaffale</a:t>
            </a:r>
          </a:p>
          <a:p>
            <a:pPr lvl="2" fontAlgn="base"/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(id_shelf,user,prodotto,prezzo,prezzo_scontato,</a:t>
            </a:r>
          </a:p>
          <a:p>
            <a:pPr lvl="2" fontAlgn="base"/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soglia,coordinate_bancarella)</a:t>
            </a:r>
          </a:p>
          <a:p>
            <a:pPr lvl="2" fontAlgn="base"/>
            <a:endParaRPr lang="it-IT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3. PROPHET.CSV</a:t>
            </a:r>
          </a:p>
          <a:p>
            <a:pPr lvl="2" fontAlgn="base"/>
            <a:endParaRPr lang="it-IT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Viene generato da Prophet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F512C-3ADE-4751-841B-C3AF8946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" y="6250727"/>
            <a:ext cx="95105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25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EB73-356F-4936-B723-770A8E96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FB-PROPHET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3AD71-90BD-4EE5-8164-6A6566F3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00AE-602B-43ED-B65E-968742CC0814}"/>
              </a:ext>
            </a:extLst>
          </p:cNvPr>
          <p:cNvSpPr txBox="1"/>
          <p:nvPr/>
        </p:nvSpPr>
        <p:spPr>
          <a:xfrm>
            <a:off x="3047268" y="1496163"/>
            <a:ext cx="60974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 Previsioni su andamento vendite future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  Genera grafici proiettati a un periodo temporale futuro scelto impostando il parametro 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JetBrains Mono"/>
              </a:rPr>
              <a:t>period</a:t>
            </a:r>
            <a:r>
              <a:rPr lang="it-IT" sz="2000" b="0" i="0" dirty="0">
                <a:solidFill>
                  <a:schemeClr val="bg1"/>
                </a:solidFill>
                <a:effectLst/>
                <a:latin typeface="JetBrains Mono"/>
              </a:rPr>
              <a:t>​</a:t>
            </a:r>
            <a:endParaRPr lang="it-IT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sz="20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 Per essere utilizzato necessita di un dataset in cui sono presenti due specifiche colonne ‘’ds, y’’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 Nel prototipo </a:t>
            </a:r>
            <a:r>
              <a:rPr lang="it-IT" sz="2000" dirty="0">
                <a:solidFill>
                  <a:schemeClr val="bg1"/>
                </a:solidFill>
                <a:latin typeface="Tw Cen MT" panose="020B0602020104020603" pitchFamily="34" charset="0"/>
              </a:rPr>
              <a:t>è stata </a:t>
            </a:r>
            <a:r>
              <a:rPr lang="it-IT" sz="2000" b="0" i="0" u="none" strike="noStrike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creata una funzione per l’implementazione di questa classe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latin typeface="JetBrains Mono"/>
              </a:rPr>
              <a:t>Previsioni(), costruisce il dataset PROPHET.CSV analizzando i dati contenuti in DATA.CSV per ogni scaffale presente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3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18" y="177800"/>
            <a:ext cx="7781544" cy="859055"/>
          </a:xfrm>
        </p:spPr>
        <p:txBody>
          <a:bodyPr/>
          <a:lstStyle/>
          <a:p>
            <a:r>
              <a:rPr lang="en-US" dirty="0"/>
              <a:t>INDICE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30" descr="Magnifying glass">
            <a:extLst>
              <a:ext uri="{FF2B5EF4-FFF2-40B4-BE49-F238E27FC236}">
                <a16:creationId xmlns:a16="http://schemas.microsoft.com/office/drawing/2014/main" id="{76C7EF0A-993B-4F8D-B2A7-D5CB06A2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79103" y="2836638"/>
            <a:ext cx="1259505" cy="1259505"/>
          </a:xfrm>
          <a:prstGeom prst="ellipse">
            <a:avLst/>
          </a:prstGeom>
        </p:spPr>
      </p:pic>
      <p:pic>
        <p:nvPicPr>
          <p:cNvPr id="7" name="Picture Placeholder 32" descr="Head with Gears">
            <a:extLst>
              <a:ext uri="{FF2B5EF4-FFF2-40B4-BE49-F238E27FC236}">
                <a16:creationId xmlns:a16="http://schemas.microsoft.com/office/drawing/2014/main" id="{CAC3E528-4AD7-4C41-ACA7-4207A40E1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" b="63"/>
          <a:stretch>
            <a:fillRect/>
          </a:stretch>
        </p:blipFill>
        <p:spPr>
          <a:xfrm>
            <a:off x="4836495" y="2836638"/>
            <a:ext cx="1259505" cy="125950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82167-1982-4D26-B08E-8167DEADF8A7}"/>
              </a:ext>
            </a:extLst>
          </p:cNvPr>
          <p:cNvSpPr txBox="1"/>
          <p:nvPr/>
        </p:nvSpPr>
        <p:spPr>
          <a:xfrm>
            <a:off x="4233418" y="3281724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it-IT" dirty="0"/>
          </a:p>
        </p:txBody>
      </p:sp>
      <p:pic>
        <p:nvPicPr>
          <p:cNvPr id="10" name="Picture Placeholder 28" descr="Microscope">
            <a:extLst>
              <a:ext uri="{FF2B5EF4-FFF2-40B4-BE49-F238E27FC236}">
                <a16:creationId xmlns:a16="http://schemas.microsoft.com/office/drawing/2014/main" id="{1528024C-2840-4ADF-B6BF-E5AC929B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>
          <a:xfrm>
            <a:off x="6793887" y="2780607"/>
            <a:ext cx="1259505" cy="125950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6A28A6-9C4A-4062-A4BF-92935DBF8700}"/>
              </a:ext>
            </a:extLst>
          </p:cNvPr>
          <p:cNvSpPr txBox="1"/>
          <p:nvPr/>
        </p:nvSpPr>
        <p:spPr>
          <a:xfrm>
            <a:off x="2984551" y="4221730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Progetto</a:t>
            </a:r>
          </a:p>
        </p:txBody>
      </p:sp>
    </p:spTree>
    <p:extLst>
      <p:ext uri="{BB962C8B-B14F-4D97-AF65-F5344CB8AC3E}">
        <p14:creationId xmlns:p14="http://schemas.microsoft.com/office/powerpoint/2010/main" val="16809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C330-5C06-40A7-8676-2F0112DE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GRAFICO PREVISIONE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21DC73E-6E6A-4A21-92E4-D0AF8700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76" y="1569691"/>
            <a:ext cx="7401244" cy="4440746"/>
          </a:xfrm>
          <a:prstGeom prst="rect">
            <a:avLst/>
          </a:prstGeom>
          <a:solidFill>
            <a:srgbClr val="63B7C6"/>
          </a:solidFill>
          <a:ln w="76200">
            <a:solidFill>
              <a:srgbClr val="63B7C6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D9D66-6C79-460C-82CF-CDD69C8D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D5A95CD6-8B57-40E1-AFE7-4E1938BD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89" y="175615"/>
            <a:ext cx="1745456" cy="1163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9CD40-BC5A-48C8-A282-6C9D0D83D176}"/>
              </a:ext>
            </a:extLst>
          </p:cNvPr>
          <p:cNvSpPr txBox="1"/>
          <p:nvPr/>
        </p:nvSpPr>
        <p:spPr>
          <a:xfrm>
            <a:off x="4255477" y="6287158"/>
            <a:ext cx="62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Previsione vendite mensili di pasta</a:t>
            </a:r>
          </a:p>
        </p:txBody>
      </p:sp>
    </p:spTree>
    <p:extLst>
      <p:ext uri="{BB962C8B-B14F-4D97-AF65-F5344CB8AC3E}">
        <p14:creationId xmlns:p14="http://schemas.microsoft.com/office/powerpoint/2010/main" val="116607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2CDD-D2A2-49E3-845F-9A9A371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 E ANALISI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8B954-285B-4368-BFBB-2C89B32A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30503C-88FD-409E-B590-9B477359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57" y="1407484"/>
            <a:ext cx="4322624" cy="2152374"/>
          </a:xfrm>
          <a:prstGeom prst="rect">
            <a:avLst/>
          </a:prstGeom>
          <a:ln w="76200">
            <a:solidFill>
              <a:srgbClr val="63B7C6"/>
            </a:solidFill>
          </a:ln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CB41CF0-3BE6-40ED-8EAD-C928726F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1" y="2694757"/>
            <a:ext cx="4233315" cy="2107903"/>
          </a:xfrm>
          <a:prstGeom prst="rect">
            <a:avLst/>
          </a:prstGeom>
          <a:solidFill>
            <a:srgbClr val="63B7C6"/>
          </a:solidFill>
          <a:ln w="76200">
            <a:solidFill>
              <a:srgbClr val="63B7C6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5A1ED7E-7476-4021-B697-CB8C750D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56" y="3914775"/>
            <a:ext cx="4322625" cy="2152374"/>
          </a:xfrm>
          <a:prstGeom prst="rect">
            <a:avLst/>
          </a:prstGeom>
          <a:ln w="76200">
            <a:solidFill>
              <a:srgbClr val="63B7C6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46418-7BFA-4A5C-907E-25A379B94CF2}"/>
              </a:ext>
            </a:extLst>
          </p:cNvPr>
          <p:cNvSpPr txBox="1"/>
          <p:nvPr/>
        </p:nvSpPr>
        <p:spPr>
          <a:xfrm>
            <a:off x="592831" y="5117123"/>
            <a:ext cx="412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  <a:latin typeface="+mj-lt"/>
              </a:rPr>
              <a:t>Grafico rifornimenti mensili scaffale di pasta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B2803A-282F-40AD-A674-E9E686A72C18}"/>
              </a:ext>
            </a:extLst>
          </p:cNvPr>
          <p:cNvSpPr txBox="1"/>
          <p:nvPr/>
        </p:nvSpPr>
        <p:spPr>
          <a:xfrm>
            <a:off x="5961186" y="1517274"/>
            <a:ext cx="144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+mj-lt"/>
              </a:rPr>
              <a:t>Vendite mensili di pasta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DC4E5A-C467-4183-85DD-45D29A7305B2}"/>
              </a:ext>
            </a:extLst>
          </p:cNvPr>
          <p:cNvSpPr txBox="1"/>
          <p:nvPr/>
        </p:nvSpPr>
        <p:spPr>
          <a:xfrm>
            <a:off x="5778991" y="4067632"/>
            <a:ext cx="1624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Vendite mensili di </a:t>
            </a:r>
            <a:r>
              <a:rPr lang="it-IT" i="1" dirty="0">
                <a:solidFill>
                  <a:srgbClr val="000000"/>
                </a:solidFill>
                <a:latin typeface="Trebuchet MS"/>
              </a:rPr>
              <a:t>sugo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F131D-CD15-4D7B-9180-E7B89A7CB1FB}"/>
              </a:ext>
            </a:extLst>
          </p:cNvPr>
          <p:cNvSpPr txBox="1"/>
          <p:nvPr/>
        </p:nvSpPr>
        <p:spPr>
          <a:xfrm>
            <a:off x="10313377" y="2189285"/>
            <a:ext cx="176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Mio scaffale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8EB87-F3E4-450E-9AF9-0F9DDC16F72B}"/>
              </a:ext>
            </a:extLst>
          </p:cNvPr>
          <p:cNvSpPr txBox="1"/>
          <p:nvPr/>
        </p:nvSpPr>
        <p:spPr>
          <a:xfrm>
            <a:off x="10313377" y="4299438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</a:rPr>
              <a:t>Affin</a:t>
            </a:r>
            <a:r>
              <a:rPr lang="it-IT" dirty="0">
                <a:solidFill>
                  <a:schemeClr val="bg1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408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F4A8-2C17-47DC-941F-A931D1AD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05051-A3CD-48FB-91F7-1DE211C9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19CF9-2B90-41E0-9EC1-FED9674B8705}"/>
              </a:ext>
            </a:extLst>
          </p:cNvPr>
          <p:cNvSpPr txBox="1"/>
          <p:nvPr/>
        </p:nvSpPr>
        <p:spPr>
          <a:xfrm>
            <a:off x="444500" y="1406494"/>
            <a:ext cx="578069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Utilizzo di sensori più </a:t>
            </a:r>
            <a:r>
              <a:rPr lang="it-IT" b="0" i="1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sofisticati</a:t>
            </a: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 per </a:t>
            </a:r>
            <a:r>
              <a:rPr lang="it-IT" dirty="0">
                <a:solidFill>
                  <a:srgbClr val="FFFFFF"/>
                </a:solidFill>
                <a:latin typeface="Tw Cen MT" panose="020B0602020104020603" pitchFamily="34" charset="0"/>
              </a:rPr>
              <a:t>lo scaffale, o rilevamento del numero di oggetti tramite videocamera sfruttando reti neurali come Yolo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Aggiunta dell’accoppiamento automatico tra scaffali </a:t>
            </a:r>
          </a:p>
          <a:p>
            <a:pPr algn="l" rtl="0" fontAlgn="base"/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Server totalmente in cloud </a:t>
            </a:r>
            <a:endParaRPr lang="it-IT" dirty="0">
              <a:solidFill>
                <a:srgbClr val="FFFFFF"/>
              </a:solidFill>
              <a:latin typeface="Tw Cen MT" panose="020B06020201040206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1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Applicazione</a:t>
            </a: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 proprietaria per i clienti e per i gestori</a:t>
            </a:r>
            <a:r>
              <a:rPr lang="en-US" b="0" i="0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Tw Cen MT" panose="020B0602020104020603" pitchFamily="34" charset="0"/>
              </a:rPr>
              <a:t> Presenza </a:t>
            </a: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di un </a:t>
            </a:r>
            <a:r>
              <a:rPr lang="it-IT" b="0" i="1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collegamento diretto</a:t>
            </a: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 con i fornitori </a:t>
            </a:r>
            <a:endParaRPr lang="en-US" u="none" strike="noStrike" dirty="0">
              <a:solidFill>
                <a:srgbClr val="FFFFFF"/>
              </a:solidFill>
              <a:latin typeface="Tw Cen MT" panose="020B06020201040206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Tw Cen MT" panose="020B06020201040206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Aggiunta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di un Sistema di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sicurezza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in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grado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evitare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sconti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w Cen MT" panose="020B0602020104020603" pitchFamily="34" charset="0"/>
              </a:rPr>
              <a:t>illeciti</a:t>
            </a:r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endParaRPr lang="en-US" b="0" i="0" dirty="0">
              <a:solidFill>
                <a:srgbClr val="FFFFFF"/>
              </a:solidFill>
              <a:effectLst/>
              <a:latin typeface="Tw Cen MT" panose="020B0602020104020603" pitchFamily="34" charset="0"/>
            </a:endParaRP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Aggiunta di </a:t>
            </a:r>
            <a:r>
              <a:rPr lang="it-IT" dirty="0">
                <a:solidFill>
                  <a:srgbClr val="FFFFFF"/>
                </a:solidFill>
                <a:latin typeface="Tw Cen MT" panose="020B0602020104020603" pitchFamily="34" charset="0"/>
              </a:rPr>
              <a:t>previsioni più puntuali e precise, che tengano conto delle vendite in altre fiere di altre città</a:t>
            </a:r>
            <a:endParaRPr lang="it-IT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1EE35-D1C3-40A2-BBE3-4A2F3C43F8AA}"/>
              </a:ext>
            </a:extLst>
          </p:cNvPr>
          <p:cNvSpPr txBox="1"/>
          <p:nvPr/>
        </p:nvSpPr>
        <p:spPr>
          <a:xfrm>
            <a:off x="7042638" y="3206986"/>
            <a:ext cx="4809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Completamento della gestione affinità e della sezione suggerimenti includendo studi basati sui Big Data (market basket analysis applicata a scontrini dei supermercati)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FFFFFF"/>
              </a:solidFill>
              <a:effectLst/>
              <a:latin typeface="Tw Cen MT" panose="020B0602020104020603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Tw Cen MT" panose="020B0602020104020603" pitchFamily="34" charset="0"/>
              </a:rPr>
              <a:t> Aggiunta di una bacheca (nella dashboard) che permetta la comunicazione tra venditori registrati in modo da potersi accordare</a:t>
            </a:r>
            <a:endParaRPr lang="en-US" b="0" i="0" dirty="0"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0335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0370" y="2807208"/>
            <a:ext cx="8651630" cy="1243584"/>
          </a:xfrm>
        </p:spPr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59F6FE-FF90-4BAB-8A6B-7D9DD0FC2094}"/>
              </a:ext>
            </a:extLst>
          </p:cNvPr>
          <p:cNvSpPr txBox="1"/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7228147" cy="514948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285750">
              <a:lnSpc>
                <a:spcPct val="90000"/>
              </a:lnSpc>
            </a:pPr>
            <a:r>
              <a:rPr lang="en-US" sz="3400" i="1" dirty="0"/>
              <a:t>Buzz-R è un </a:t>
            </a:r>
            <a:r>
              <a:rPr lang="en-US" sz="3400" i="1" dirty="0" err="1"/>
              <a:t>sistema</a:t>
            </a:r>
            <a:r>
              <a:rPr lang="en-US" sz="3400" i="1" dirty="0"/>
              <a:t> per la </a:t>
            </a:r>
            <a:r>
              <a:rPr lang="en-US" sz="3400" i="1" dirty="0" err="1"/>
              <a:t>gestione</a:t>
            </a:r>
            <a:r>
              <a:rPr lang="en-US" sz="3400" i="1" dirty="0"/>
              <a:t> </a:t>
            </a:r>
            <a:r>
              <a:rPr lang="en-US" sz="3400" i="1" dirty="0" err="1"/>
              <a:t>intelligente</a:t>
            </a:r>
            <a:r>
              <a:rPr lang="en-US" sz="3400" i="1" dirty="0"/>
              <a:t> di</a:t>
            </a:r>
          </a:p>
          <a:p>
            <a:pPr marL="57150" indent="0">
              <a:lnSpc>
                <a:spcPct val="90000"/>
              </a:lnSpc>
              <a:buNone/>
            </a:pPr>
            <a:r>
              <a:rPr lang="en-US" sz="3400" i="1" dirty="0"/>
              <a:t>   un </a:t>
            </a:r>
            <a:r>
              <a:rPr lang="en-US" sz="3400" i="1" dirty="0" err="1"/>
              <a:t>evento</a:t>
            </a:r>
            <a:r>
              <a:rPr lang="en-US" sz="3400" i="1" dirty="0"/>
              <a:t> </a:t>
            </a:r>
            <a:r>
              <a:rPr lang="en-US" sz="3400" i="1" dirty="0" err="1"/>
              <a:t>fieristico</a:t>
            </a:r>
            <a:endParaRPr lang="en-US" sz="3400" i="1" dirty="0"/>
          </a:p>
          <a:p>
            <a:pPr marL="57150" indent="0">
              <a:lnSpc>
                <a:spcPct val="90000"/>
              </a:lnSpc>
              <a:buNone/>
            </a:pPr>
            <a:endParaRPr lang="en-US" sz="3400" i="1" dirty="0"/>
          </a:p>
          <a:p>
            <a:pPr marL="285750">
              <a:lnSpc>
                <a:spcPct val="90000"/>
              </a:lnSpc>
            </a:pPr>
            <a:r>
              <a:rPr lang="en-US" sz="3400" i="1" dirty="0"/>
              <a:t>Lo </a:t>
            </a:r>
            <a:r>
              <a:rPr lang="en-US" sz="3400" i="1" dirty="0" err="1"/>
              <a:t>scopo</a:t>
            </a:r>
            <a:r>
              <a:rPr lang="en-US" sz="3400" i="1" dirty="0"/>
              <a:t> del </a:t>
            </a:r>
            <a:r>
              <a:rPr lang="en-US" sz="3400" i="1" dirty="0" err="1"/>
              <a:t>progetto</a:t>
            </a:r>
            <a:r>
              <a:rPr lang="en-US" sz="3400" i="1" dirty="0"/>
              <a:t> è </a:t>
            </a:r>
            <a:r>
              <a:rPr lang="en-US" sz="3400" i="1" dirty="0" err="1"/>
              <a:t>quello</a:t>
            </a:r>
            <a:r>
              <a:rPr lang="en-US" sz="3400" i="1" dirty="0"/>
              <a:t> di </a:t>
            </a:r>
            <a:r>
              <a:rPr lang="en-US" sz="3400" i="1" dirty="0" err="1"/>
              <a:t>rendere</a:t>
            </a:r>
            <a:r>
              <a:rPr lang="en-US" sz="3400" i="1" dirty="0"/>
              <a:t> </a:t>
            </a:r>
            <a:r>
              <a:rPr lang="en-US" sz="3400" i="1" dirty="0" err="1"/>
              <a:t>gli</a:t>
            </a:r>
            <a:r>
              <a:rPr lang="en-US" sz="3400" i="1" dirty="0"/>
              <a:t> </a:t>
            </a:r>
            <a:r>
              <a:rPr lang="en-US" sz="3400" i="1" dirty="0" err="1"/>
              <a:t>scaffali</a:t>
            </a:r>
            <a:endParaRPr lang="en-US" sz="3400" i="1" dirty="0"/>
          </a:p>
          <a:p>
            <a:pPr marL="57150" indent="0">
              <a:lnSpc>
                <a:spcPct val="90000"/>
              </a:lnSpc>
              <a:buNone/>
            </a:pPr>
            <a:r>
              <a:rPr lang="en-US" sz="3400" i="1" dirty="0"/>
              <a:t>   </a:t>
            </a:r>
            <a:r>
              <a:rPr lang="en-US" sz="3400" i="1" dirty="0" err="1"/>
              <a:t>dei</a:t>
            </a:r>
            <a:r>
              <a:rPr lang="en-US" sz="3400" i="1" dirty="0"/>
              <a:t> </a:t>
            </a:r>
            <a:r>
              <a:rPr lang="en-US" sz="3400" i="1" dirty="0" err="1"/>
              <a:t>mercanti</a:t>
            </a:r>
            <a:r>
              <a:rPr lang="en-US" sz="3400" i="1" dirty="0"/>
              <a:t> </a:t>
            </a:r>
            <a:r>
              <a:rPr lang="en-US" sz="3400" i="1" dirty="0" err="1"/>
              <a:t>oggetti</a:t>
            </a:r>
            <a:r>
              <a:rPr lang="en-US" sz="3400" i="1" dirty="0"/>
              <a:t> </a:t>
            </a:r>
            <a:r>
              <a:rPr lang="en-US" sz="3400" i="1" dirty="0" err="1"/>
              <a:t>intelligenti</a:t>
            </a:r>
            <a:r>
              <a:rPr lang="en-US" sz="3400" i="1" dirty="0"/>
              <a:t> in </a:t>
            </a:r>
            <a:r>
              <a:rPr lang="en-US" sz="3400" i="1" dirty="0" err="1"/>
              <a:t>grado</a:t>
            </a:r>
            <a:r>
              <a:rPr lang="en-US" sz="3400" i="1" dirty="0"/>
              <a:t> di </a:t>
            </a:r>
            <a:r>
              <a:rPr lang="en-US" sz="3400" i="1" dirty="0" err="1"/>
              <a:t>interagire</a:t>
            </a:r>
            <a:r>
              <a:rPr lang="en-US" sz="3400" i="1" dirty="0"/>
              <a:t> e</a:t>
            </a:r>
          </a:p>
          <a:p>
            <a:pPr marL="57150" indent="0">
              <a:lnSpc>
                <a:spcPct val="90000"/>
              </a:lnSpc>
              <a:buNone/>
            </a:pPr>
            <a:r>
              <a:rPr lang="en-US" sz="3400" i="1" dirty="0"/>
              <a:t>   </a:t>
            </a:r>
            <a:r>
              <a:rPr lang="en-US" sz="3400" i="1" dirty="0" err="1"/>
              <a:t>cooperare</a:t>
            </a:r>
            <a:r>
              <a:rPr lang="en-US" sz="3400" i="1" dirty="0"/>
              <a:t> </a:t>
            </a:r>
            <a:r>
              <a:rPr lang="en-US" sz="3400" i="1" dirty="0" err="1"/>
              <a:t>tra</a:t>
            </a:r>
            <a:r>
              <a:rPr lang="en-US" sz="3400" i="1" dirty="0"/>
              <a:t> </a:t>
            </a:r>
            <a:r>
              <a:rPr lang="en-US" sz="3400" i="1" dirty="0" err="1"/>
              <a:t>loro</a:t>
            </a:r>
            <a:endParaRPr lang="en-US" sz="3400" i="1" dirty="0"/>
          </a:p>
          <a:p>
            <a:pPr marL="57150" indent="0">
              <a:lnSpc>
                <a:spcPct val="90000"/>
              </a:lnSpc>
              <a:buNone/>
            </a:pPr>
            <a:endParaRPr lang="en-US" sz="3400" i="1" dirty="0"/>
          </a:p>
          <a:p>
            <a:pPr marL="285750">
              <a:lnSpc>
                <a:spcPct val="90000"/>
              </a:lnSpc>
            </a:pPr>
            <a:r>
              <a:rPr lang="en-US" sz="3400" i="1" dirty="0" err="1"/>
              <a:t>Ogni</a:t>
            </a:r>
            <a:r>
              <a:rPr lang="en-US" sz="3400" i="1" dirty="0"/>
              <a:t> </a:t>
            </a:r>
            <a:r>
              <a:rPr lang="en-US" sz="3400" i="1" dirty="0" err="1"/>
              <a:t>scaffale</a:t>
            </a:r>
            <a:r>
              <a:rPr lang="en-US" sz="3400" i="1" dirty="0"/>
              <a:t> </a:t>
            </a:r>
            <a:r>
              <a:rPr lang="en-US" sz="3400" i="1" dirty="0" err="1"/>
              <a:t>sarà</a:t>
            </a:r>
            <a:r>
              <a:rPr lang="en-US" sz="3400" i="1" dirty="0"/>
              <a:t> </a:t>
            </a:r>
            <a:r>
              <a:rPr lang="en-US" sz="3400" i="1" dirty="0" err="1"/>
              <a:t>consapevole</a:t>
            </a:r>
            <a:r>
              <a:rPr lang="en-US" sz="3400" i="1" dirty="0"/>
              <a:t> del </a:t>
            </a:r>
            <a:r>
              <a:rPr lang="en-US" sz="3400" i="1" dirty="0" err="1"/>
              <a:t>numero</a:t>
            </a:r>
            <a:r>
              <a:rPr lang="en-US" sz="3400" i="1" dirty="0"/>
              <a:t> di </a:t>
            </a:r>
            <a:r>
              <a:rPr lang="en-US" sz="3400" i="1" dirty="0" err="1"/>
              <a:t>oggetti</a:t>
            </a:r>
            <a:endParaRPr lang="en-US" sz="3400" i="1" dirty="0"/>
          </a:p>
          <a:p>
            <a:pPr marL="57150" indent="0">
              <a:lnSpc>
                <a:spcPct val="90000"/>
              </a:lnSpc>
              <a:buNone/>
            </a:pPr>
            <a:r>
              <a:rPr lang="en-US" sz="3400" i="1" dirty="0"/>
              <a:t>   </a:t>
            </a:r>
            <a:r>
              <a:rPr lang="en-US" sz="3400" i="1" dirty="0" err="1"/>
              <a:t>rimasti</a:t>
            </a:r>
            <a:r>
              <a:rPr lang="en-US" sz="3400" i="1" dirty="0"/>
              <a:t> e </a:t>
            </a:r>
            <a:r>
              <a:rPr lang="en-US" sz="3400" i="1" dirty="0" err="1"/>
              <a:t>comunicherà</a:t>
            </a:r>
            <a:r>
              <a:rPr lang="en-US" sz="3400" i="1" dirty="0"/>
              <a:t> </a:t>
            </a:r>
            <a:r>
              <a:rPr lang="en-US" sz="3400" i="1" dirty="0" err="1"/>
              <a:t>sia</a:t>
            </a:r>
            <a:r>
              <a:rPr lang="en-US" sz="3400" i="1" dirty="0"/>
              <a:t> con </a:t>
            </a:r>
            <a:r>
              <a:rPr lang="en-US" sz="3400" i="1" dirty="0" err="1"/>
              <a:t>i</a:t>
            </a:r>
            <a:r>
              <a:rPr lang="en-US" sz="3400" i="1" dirty="0"/>
              <a:t> </a:t>
            </a:r>
            <a:r>
              <a:rPr lang="en-US" sz="3400" i="1" dirty="0" err="1"/>
              <a:t>mercanti</a:t>
            </a:r>
            <a:r>
              <a:rPr lang="en-US" sz="3400" i="1" dirty="0"/>
              <a:t> </a:t>
            </a:r>
            <a:r>
              <a:rPr lang="en-US" sz="3400" i="1" dirty="0" err="1"/>
              <a:t>che</a:t>
            </a:r>
            <a:r>
              <a:rPr lang="en-US" sz="3400" i="1" dirty="0"/>
              <a:t> con </a:t>
            </a:r>
            <a:r>
              <a:rPr lang="en-US" sz="3400" i="1" dirty="0" err="1"/>
              <a:t>i</a:t>
            </a:r>
            <a:r>
              <a:rPr lang="en-US" sz="3400" i="1" dirty="0"/>
              <a:t> </a:t>
            </a:r>
            <a:r>
              <a:rPr lang="en-US" sz="3400" i="1" dirty="0" err="1"/>
              <a:t>clienti</a:t>
            </a:r>
            <a:endParaRPr lang="en-US" sz="3400" i="1" dirty="0"/>
          </a:p>
          <a:p>
            <a:pPr marL="57150" indent="0">
              <a:lnSpc>
                <a:spcPct val="90000"/>
              </a:lnSpc>
              <a:buNone/>
            </a:pPr>
            <a:endParaRPr lang="en-US" sz="3400" i="1" dirty="0"/>
          </a:p>
          <a:p>
            <a:pPr marL="285750">
              <a:lnSpc>
                <a:spcPct val="90000"/>
              </a:lnSpc>
            </a:pPr>
            <a:r>
              <a:rPr lang="en-US" sz="3400" i="1" dirty="0"/>
              <a:t>Utile per:</a:t>
            </a:r>
          </a:p>
          <a:p>
            <a:pPr marL="971550" lvl="1">
              <a:lnSpc>
                <a:spcPct val="90000"/>
              </a:lnSpc>
            </a:pPr>
            <a:r>
              <a:rPr lang="en-US" sz="3400" i="1" dirty="0"/>
              <a:t>la </a:t>
            </a:r>
            <a:r>
              <a:rPr lang="en-US" sz="3400" i="1" dirty="0" err="1"/>
              <a:t>cooperazione</a:t>
            </a:r>
            <a:r>
              <a:rPr lang="en-US" sz="3400" i="1" dirty="0"/>
              <a:t> </a:t>
            </a:r>
            <a:r>
              <a:rPr lang="en-US" sz="3400" i="1" dirty="0" err="1"/>
              <a:t>tra</a:t>
            </a:r>
            <a:r>
              <a:rPr lang="en-US" sz="3400" i="1" dirty="0"/>
              <a:t> </a:t>
            </a:r>
            <a:r>
              <a:rPr lang="en-US" sz="3400" i="1" dirty="0" err="1"/>
              <a:t>venditori</a:t>
            </a:r>
            <a:endParaRPr lang="en-US" sz="3400" i="1" dirty="0"/>
          </a:p>
          <a:p>
            <a:pPr marL="971550" lvl="1">
              <a:lnSpc>
                <a:spcPct val="90000"/>
              </a:lnSpc>
            </a:pPr>
            <a:r>
              <a:rPr lang="en-US" sz="3400" i="1" dirty="0"/>
              <a:t>per </a:t>
            </a:r>
            <a:r>
              <a:rPr lang="en-US" sz="3400" i="1" dirty="0" err="1"/>
              <a:t>massimizzare</a:t>
            </a:r>
            <a:r>
              <a:rPr lang="en-US" sz="3400" i="1" dirty="0"/>
              <a:t> le </a:t>
            </a:r>
            <a:r>
              <a:rPr lang="en-US" sz="3400" i="1" dirty="0" err="1"/>
              <a:t>vendite</a:t>
            </a:r>
            <a:r>
              <a:rPr lang="en-US" sz="3400" i="1" dirty="0"/>
              <a:t> </a:t>
            </a:r>
          </a:p>
          <a:p>
            <a:pPr marL="971550" lvl="1">
              <a:lnSpc>
                <a:spcPct val="90000"/>
              </a:lnSpc>
            </a:pPr>
            <a:r>
              <a:rPr lang="en-US" sz="3400" i="1" dirty="0" err="1"/>
              <a:t>evitare</a:t>
            </a:r>
            <a:r>
              <a:rPr lang="en-US" sz="3400" i="1" dirty="0"/>
              <a:t> </a:t>
            </a:r>
            <a:r>
              <a:rPr lang="en-US" sz="3400" i="1" dirty="0" err="1"/>
              <a:t>rimanenze</a:t>
            </a:r>
            <a:r>
              <a:rPr lang="en-US" sz="3400" i="1" dirty="0"/>
              <a:t> e </a:t>
            </a:r>
            <a:r>
              <a:rPr lang="en-US" sz="3400" i="1" dirty="0" err="1"/>
              <a:t>sprechi</a:t>
            </a:r>
            <a:endParaRPr lang="en-US" sz="3400" i="1" dirty="0"/>
          </a:p>
          <a:p>
            <a:pPr marL="971550" lvl="1">
              <a:lnSpc>
                <a:spcPct val="90000"/>
              </a:lnSpc>
            </a:pPr>
            <a:r>
              <a:rPr lang="en-US" sz="3400" i="1" dirty="0" err="1"/>
              <a:t>gestire</a:t>
            </a:r>
            <a:r>
              <a:rPr lang="en-US" sz="3400" i="1" dirty="0"/>
              <a:t> </a:t>
            </a:r>
            <a:r>
              <a:rPr lang="en-US" sz="3400" i="1" dirty="0" err="1"/>
              <a:t>i</a:t>
            </a:r>
            <a:r>
              <a:rPr lang="en-US" sz="3400" i="1" dirty="0"/>
              <a:t> </a:t>
            </a:r>
            <a:r>
              <a:rPr lang="en-US" sz="3400" i="1" dirty="0" err="1"/>
              <a:t>rifornimenti</a:t>
            </a:r>
            <a:endParaRPr lang="en-US" sz="3400" i="1" dirty="0"/>
          </a:p>
          <a:p>
            <a:pPr>
              <a:lnSpc>
                <a:spcPct val="90000"/>
              </a:lnSpc>
            </a:pPr>
            <a:endParaRPr lang="en-US" sz="1200" dirty="0"/>
          </a:p>
          <a:p>
            <a:pPr marL="285750">
              <a:lnSpc>
                <a:spcPct val="90000"/>
              </a:lnSpc>
            </a:pPr>
            <a:endParaRPr lang="en-US" sz="1200" dirty="0"/>
          </a:p>
          <a:p>
            <a:pPr marL="285750">
              <a:lnSpc>
                <a:spcPct val="90000"/>
              </a:lnSpc>
            </a:pPr>
            <a:endParaRPr lang="en-US" sz="1200" dirty="0"/>
          </a:p>
          <a:p>
            <a:pPr marL="57150" indent="0">
              <a:lnSpc>
                <a:spcPct val="90000"/>
              </a:lnSpc>
              <a:buNone/>
            </a:pPr>
            <a:endParaRPr lang="en-US" sz="12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D32EC3E-8EE5-4910-9AB8-BF79A6D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263" y="4071158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Funzionalità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0180" y="1681163"/>
            <a:ext cx="5157787" cy="823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Quali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sono</a:t>
            </a:r>
            <a:r>
              <a:rPr lang="en-US" dirty="0">
                <a:latin typeface="+mj-lt"/>
              </a:rPr>
              <a:t> le </a:t>
            </a:r>
            <a:r>
              <a:rPr lang="en-US" dirty="0" err="1">
                <a:latin typeface="+mj-lt"/>
              </a:rPr>
              <a:t>funzionalità</a:t>
            </a:r>
            <a:r>
              <a:rPr lang="en-US" dirty="0">
                <a:latin typeface="+mj-lt"/>
              </a:rPr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Rilevare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il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numero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oggetti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presenti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sullo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scaffale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Mostrare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tramite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display il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numero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rimanenze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e il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loro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prezzo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Notificare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tramite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led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luminoso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lo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stato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riempimento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dello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scaffale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in base a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soglia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stabilita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dal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mercante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5941728" y="1586706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Messa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saldo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degli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oggetti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automatica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quindi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generazione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offerte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per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clienti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Tenere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traccia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dell’andamento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delle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vendite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tramite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Intelligenza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Artificiale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quindi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programmare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rifornimenti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Gestione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delle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affinità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:</a:t>
            </a:r>
          </a:p>
          <a:p>
            <a:pPr lvl="1"/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Permette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la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cooperazione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tra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scaffali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con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prodotti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affini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ovvero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il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coordinamento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degli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sconti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di un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prodotto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sulla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base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delle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scorte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rimanenti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dei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prodotti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affini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dirty="0"/>
          </a:p>
        </p:txBody>
      </p:sp>
      <p:pic>
        <p:nvPicPr>
          <p:cNvPr id="9" name="Picture Placeholder 24" descr="Bar chart">
            <a:extLst>
              <a:ext uri="{FF2B5EF4-FFF2-40B4-BE49-F238E27FC236}">
                <a16:creationId xmlns:a16="http://schemas.microsoft.com/office/drawing/2014/main" id="{D37FA93B-7DA0-4852-AE25-87D2B832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10981836" y="2505075"/>
            <a:ext cx="965041" cy="9650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chi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Buzz-R?</a:t>
            </a:r>
          </a:p>
        </p:txBody>
      </p:sp>
      <p:pic>
        <p:nvPicPr>
          <p:cNvPr id="20" name="Picture Placeholder 19" descr="Triangular pattern design with dimension">
            <a:extLst>
              <a:ext uri="{FF2B5EF4-FFF2-40B4-BE49-F238E27FC236}">
                <a16:creationId xmlns:a16="http://schemas.microsoft.com/office/drawing/2014/main" id="{3DCA2B8E-64D3-7645-8DEB-688ED5756F5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450" y="4240093"/>
            <a:ext cx="3293306" cy="1463040"/>
          </a:xfrm>
        </p:spPr>
        <p:txBody>
          <a:bodyPr/>
          <a:lstStyle/>
          <a:p>
            <a:r>
              <a:rPr lang="en-US" sz="1800" i="1" dirty="0">
                <a:latin typeface="Avenir Next LT Pro Light" panose="020B0604020202020204" pitchFamily="34" charset="0"/>
              </a:rPr>
              <a:t>Buzz-R è </a:t>
            </a:r>
            <a:r>
              <a:rPr lang="en-US" sz="1800" i="1" dirty="0" err="1">
                <a:latin typeface="Avenir Next LT Pro Light" panose="020B0604020202020204" pitchFamily="34" charset="0"/>
              </a:rPr>
              <a:t>stato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realizzato</a:t>
            </a:r>
            <a:r>
              <a:rPr lang="en-US" sz="1800" i="1" dirty="0">
                <a:latin typeface="Avenir Next LT Pro Light" panose="020B0604020202020204" pitchFamily="34" charset="0"/>
              </a:rPr>
              <a:t> per tutti </a:t>
            </a:r>
            <a:r>
              <a:rPr lang="en-US" sz="1800" i="1" dirty="0" err="1">
                <a:latin typeface="Avenir Next LT Pro Light" panose="020B0604020202020204" pitchFamily="34" charset="0"/>
              </a:rPr>
              <a:t>i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venditori</a:t>
            </a:r>
            <a:r>
              <a:rPr lang="en-US" sz="1800" i="1" dirty="0">
                <a:latin typeface="Avenir Next LT Pro Light" panose="020B0604020202020204" pitchFamily="34" charset="0"/>
              </a:rPr>
              <a:t> di </a:t>
            </a:r>
            <a:r>
              <a:rPr lang="en-US" sz="1800" i="1" dirty="0" err="1">
                <a:latin typeface="Avenir Next LT Pro Light" panose="020B0604020202020204" pitchFamily="34" charset="0"/>
              </a:rPr>
              <a:t>eventi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fiersitici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che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vogliano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incrementare</a:t>
            </a:r>
            <a:r>
              <a:rPr lang="en-US" sz="1800" i="1" dirty="0">
                <a:latin typeface="Avenir Next LT Pro Light" panose="020B0604020202020204" pitchFamily="34" charset="0"/>
              </a:rPr>
              <a:t> le </a:t>
            </a:r>
            <a:r>
              <a:rPr lang="en-US" sz="1800" i="1" dirty="0" err="1">
                <a:latin typeface="Avenir Next LT Pro Light" panose="020B0604020202020204" pitchFamily="34" charset="0"/>
              </a:rPr>
              <a:t>loro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  <a:r>
              <a:rPr lang="en-US" sz="1800" i="1" dirty="0" err="1">
                <a:latin typeface="Avenir Next LT Pro Light" panose="020B0604020202020204" pitchFamily="34" charset="0"/>
              </a:rPr>
              <a:t>vendite</a:t>
            </a:r>
            <a:r>
              <a:rPr lang="en-US" sz="1800" i="1" dirty="0">
                <a:latin typeface="Avenir Next LT Pro Light" panose="020B0604020202020204" pitchFamily="34" charset="0"/>
              </a:rPr>
              <a:t> in modo intelligente e senza </a:t>
            </a:r>
            <a:r>
              <a:rPr lang="en-US" sz="1800" i="1" dirty="0" err="1">
                <a:latin typeface="Avenir Next LT Pro Light" panose="020B0604020202020204" pitchFamily="34" charset="0"/>
              </a:rPr>
              <a:t>sforzo</a:t>
            </a:r>
            <a:r>
              <a:rPr lang="en-US" sz="1800" i="1" dirty="0">
                <a:latin typeface="Avenir Next LT Pro Light" panose="020B0604020202020204" pitchFamily="34" charset="0"/>
              </a:rPr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i="1" dirty="0">
                <a:latin typeface="Avenir Next LT Pro Light" panose="020B0304020202020204" pitchFamily="34" charset="0"/>
              </a:rPr>
              <a:t>Il </a:t>
            </a:r>
            <a:r>
              <a:rPr lang="en-US" sz="1800" i="1" dirty="0" err="1">
                <a:latin typeface="Avenir Next LT Pro Light" panose="020B0304020202020204" pitchFamily="34" charset="0"/>
              </a:rPr>
              <a:t>suo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utilizzo</a:t>
            </a:r>
            <a:r>
              <a:rPr lang="en-US" sz="1800" i="1" dirty="0">
                <a:latin typeface="Avenir Next LT Pro Light" panose="020B0304020202020204" pitchFamily="34" charset="0"/>
              </a:rPr>
              <a:t> è </a:t>
            </a:r>
            <a:r>
              <a:rPr lang="en-US" sz="1800" i="1" dirty="0" err="1">
                <a:latin typeface="Avenir Next LT Pro Light" panose="020B0304020202020204" pitchFamily="34" charset="0"/>
              </a:rPr>
              <a:t>immediato</a:t>
            </a:r>
            <a:r>
              <a:rPr lang="en-US" sz="1800" i="1" dirty="0">
                <a:latin typeface="Avenir Next LT Pro Light" panose="020B0304020202020204" pitchFamily="34" charset="0"/>
              </a:rPr>
              <a:t> e non </a:t>
            </a:r>
            <a:r>
              <a:rPr lang="en-US" sz="1800" i="1" dirty="0" err="1">
                <a:latin typeface="Avenir Next LT Pro Light" panose="020B0304020202020204" pitchFamily="34" charset="0"/>
              </a:rPr>
              <a:t>abbisogna</a:t>
            </a:r>
            <a:r>
              <a:rPr lang="en-US" sz="1800" i="1" dirty="0">
                <a:latin typeface="Avenir Next LT Pro Light" panose="020B0304020202020204" pitchFamily="34" charset="0"/>
              </a:rPr>
              <a:t> di alcuna </a:t>
            </a:r>
            <a:r>
              <a:rPr lang="en-US" sz="1800" i="1" dirty="0" err="1">
                <a:latin typeface="Avenir Next LT Pro Light" panose="020B0304020202020204" pitchFamily="34" charset="0"/>
              </a:rPr>
              <a:t>conoscienza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preliminare</a:t>
            </a:r>
            <a:endParaRPr lang="en-US" sz="1800" i="1" dirty="0">
              <a:latin typeface="Avenir Next LT Pro Light" panose="020B0304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 i="1" dirty="0" err="1">
                <a:latin typeface="Avenir Next LT Pro Light" panose="020B0304020202020204" pitchFamily="34" charset="0"/>
              </a:rPr>
              <a:t>Aiuta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i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venditori</a:t>
            </a:r>
            <a:r>
              <a:rPr lang="en-US" sz="1800" i="1" dirty="0">
                <a:latin typeface="Avenir Next LT Pro Light" panose="020B0304020202020204" pitchFamily="34" charset="0"/>
              </a:rPr>
              <a:t> a </a:t>
            </a:r>
            <a:r>
              <a:rPr lang="en-US" sz="1800" i="1" dirty="0" err="1">
                <a:latin typeface="Avenir Next LT Pro Light" panose="020B0304020202020204" pitchFamily="34" charset="0"/>
              </a:rPr>
              <a:t>cooperare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tra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loro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aumentando</a:t>
            </a:r>
            <a:r>
              <a:rPr lang="en-US" sz="1800" i="1" dirty="0">
                <a:latin typeface="Avenir Next LT Pro Light" panose="020B0304020202020204" pitchFamily="34" charset="0"/>
              </a:rPr>
              <a:t> la </a:t>
            </a:r>
            <a:r>
              <a:rPr lang="en-US" sz="1800" i="1" dirty="0" err="1">
                <a:latin typeface="Avenir Next LT Pro Light" panose="020B0304020202020204" pitchFamily="34" charset="0"/>
              </a:rPr>
              <a:t>consapevolezza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sulle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loro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vendite</a:t>
            </a:r>
            <a:r>
              <a:rPr lang="en-US" sz="1800" i="1" dirty="0">
                <a:latin typeface="Avenir Next LT Pro Light" panose="020B0304020202020204" pitchFamily="34" charset="0"/>
              </a:rPr>
              <a:t>, </a:t>
            </a:r>
            <a:r>
              <a:rPr lang="en-US" sz="1800" i="1" dirty="0" err="1">
                <a:latin typeface="Avenir Next LT Pro Light" panose="020B0304020202020204" pitchFamily="34" charset="0"/>
              </a:rPr>
              <a:t>sulle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scorte</a:t>
            </a:r>
            <a:r>
              <a:rPr lang="en-US" sz="1800" i="1" dirty="0">
                <a:latin typeface="Avenir Next LT Pro Light" panose="020B0304020202020204" pitchFamily="34" charset="0"/>
              </a:rPr>
              <a:t> e sui trend di </a:t>
            </a:r>
            <a:r>
              <a:rPr lang="en-US" sz="1800" i="1" dirty="0" err="1">
                <a:latin typeface="Avenir Next LT Pro Light" panose="020B0304020202020204" pitchFamily="34" charset="0"/>
              </a:rPr>
              <a:t>acquisti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seguiti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dai</a:t>
            </a:r>
            <a:r>
              <a:rPr lang="en-US" sz="1800" i="1" dirty="0">
                <a:latin typeface="Avenir Next LT Pro Light" panose="020B0304020202020204" pitchFamily="34" charset="0"/>
              </a:rPr>
              <a:t> </a:t>
            </a:r>
            <a:r>
              <a:rPr lang="en-US" sz="1800" i="1" dirty="0" err="1">
                <a:latin typeface="Avenir Next LT Pro Light" panose="020B0304020202020204" pitchFamily="34" charset="0"/>
              </a:rPr>
              <a:t>clienti</a:t>
            </a:r>
            <a:endParaRPr lang="en-US" sz="1800" i="1" dirty="0">
              <a:latin typeface="Avenir Next LT Pro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05FAB-266D-4C92-9776-6F7F1024E8D2}"/>
              </a:ext>
            </a:extLst>
          </p:cNvPr>
          <p:cNvSpPr txBox="1"/>
          <p:nvPr/>
        </p:nvSpPr>
        <p:spPr>
          <a:xfrm>
            <a:off x="3737587" y="5841063"/>
            <a:ext cx="45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‘L’unione fa la vendita,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mercanti unitevi!’</a:t>
            </a:r>
          </a:p>
        </p:txBody>
      </p:sp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9895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</p:spTree>
    <p:extLst>
      <p:ext uri="{BB962C8B-B14F-4D97-AF65-F5344CB8AC3E}">
        <p14:creationId xmlns:p14="http://schemas.microsoft.com/office/powerpoint/2010/main" val="34859617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2458720"/>
            <a:ext cx="7077456" cy="1243584"/>
          </a:xfrm>
        </p:spPr>
        <p:txBody>
          <a:bodyPr/>
          <a:lstStyle/>
          <a:p>
            <a:r>
              <a:rPr lang="en-US" sz="7200" dirty="0"/>
              <a:t>BUZZ-R</a:t>
            </a:r>
          </a:p>
        </p:txBody>
      </p:sp>
      <p:pic>
        <p:nvPicPr>
          <p:cNvPr id="7" name="Picture 6" descr="A picture containing shelf, indoor, furniture, open&#10;&#10;Description automatically generated">
            <a:extLst>
              <a:ext uri="{FF2B5EF4-FFF2-40B4-BE49-F238E27FC236}">
                <a16:creationId xmlns:a16="http://schemas.microsoft.com/office/drawing/2014/main" id="{A654ECDD-DA83-40CC-A9DF-28F38C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8" y="610985"/>
            <a:ext cx="2923032" cy="5801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59B64-B868-4CBA-B0B4-281D3E6C3EA3}"/>
              </a:ext>
            </a:extLst>
          </p:cNvPr>
          <p:cNvSpPr txBox="1"/>
          <p:nvPr/>
        </p:nvSpPr>
        <p:spPr>
          <a:xfrm>
            <a:off x="7620000" y="934688"/>
            <a:ext cx="238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Sconti automatici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5783-0D0B-4B04-891D-CB0BBD161F9A}"/>
              </a:ext>
            </a:extLst>
          </p:cNvPr>
          <p:cNvSpPr txBox="1"/>
          <p:nvPr/>
        </p:nvSpPr>
        <p:spPr>
          <a:xfrm>
            <a:off x="7655560" y="1720530"/>
            <a:ext cx="6106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Cooperazione 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nelle vendite  </a:t>
            </a:r>
          </a:p>
        </p:txBody>
      </p:sp>
    </p:spTree>
    <p:extLst>
      <p:ext uri="{BB962C8B-B14F-4D97-AF65-F5344CB8AC3E}">
        <p14:creationId xmlns:p14="http://schemas.microsoft.com/office/powerpoint/2010/main" val="353259817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736</TotalTime>
  <Words>1590</Words>
  <Application>Microsoft Office PowerPoint</Application>
  <PresentationFormat>Widescreen</PresentationFormat>
  <Paragraphs>315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Next LT Pro Light</vt:lpstr>
      <vt:lpstr>Calibri</vt:lpstr>
      <vt:lpstr>Century Gothic</vt:lpstr>
      <vt:lpstr>JetBrains Mono</vt:lpstr>
      <vt:lpstr>Times New Roman</vt:lpstr>
      <vt:lpstr>Trade Gothic LT Pro</vt:lpstr>
      <vt:lpstr>Trebuchet MS</vt:lpstr>
      <vt:lpstr>Tw Cen MT</vt:lpstr>
      <vt:lpstr>Office Theme</vt:lpstr>
      <vt:lpstr>BUZZ-R</vt:lpstr>
      <vt:lpstr>INDICE</vt:lpstr>
      <vt:lpstr>INDICE</vt:lpstr>
      <vt:lpstr>PowerPoint Presentation</vt:lpstr>
      <vt:lpstr>Funzionalità</vt:lpstr>
      <vt:lpstr>A chi potrebbe essere utile Buzz-R?</vt:lpstr>
      <vt:lpstr>BUZZ-R</vt:lpstr>
      <vt:lpstr>BUZZ-R</vt:lpstr>
      <vt:lpstr>BUZZ-R</vt:lpstr>
      <vt:lpstr>BUZZ-R</vt:lpstr>
      <vt:lpstr>BUZZ-R</vt:lpstr>
      <vt:lpstr>BUZZ-R</vt:lpstr>
      <vt:lpstr>BUZZ-R</vt:lpstr>
      <vt:lpstr>INDICE</vt:lpstr>
      <vt:lpstr>ARCHITETTURA</vt:lpstr>
      <vt:lpstr>Microcontrollore e fotoresistenze per rilevare gli oggetti  </vt:lpstr>
      <vt:lpstr>PowerPoint Presentation</vt:lpstr>
      <vt:lpstr>Sistema di comunicazione di Buzz-R</vt:lpstr>
      <vt:lpstr>INDICE</vt:lpstr>
      <vt:lpstr>Schema del circuito</vt:lpstr>
      <vt:lpstr>FSM-Finite state machine</vt:lpstr>
      <vt:lpstr>Sensori e attuatori</vt:lpstr>
      <vt:lpstr>Specifiche Bridge</vt:lpstr>
      <vt:lpstr>Codifica pacchetti</vt:lpstr>
      <vt:lpstr>Specifiche Server</vt:lpstr>
      <vt:lpstr>Dashboard e app Telegram</vt:lpstr>
      <vt:lpstr>Funzioni per l’interazione Bridge-Server</vt:lpstr>
      <vt:lpstr>Server-dataset</vt:lpstr>
      <vt:lpstr>FB-PROPHET</vt:lpstr>
      <vt:lpstr>GRAFICO PREVISIONE</vt:lpstr>
      <vt:lpstr>GRAFICI E ANALISI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BUZZ-R</dc:title>
  <dc:creator>Giada Rosati</dc:creator>
  <cp:lastModifiedBy>GABRIELE ROSATI</cp:lastModifiedBy>
  <cp:revision>193</cp:revision>
  <dcterms:created xsi:type="dcterms:W3CDTF">2021-12-02T21:03:49Z</dcterms:created>
  <dcterms:modified xsi:type="dcterms:W3CDTF">2022-03-20T18:17:16Z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